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363" r:id="rId3"/>
    <p:sldId id="365" r:id="rId4"/>
    <p:sldId id="318" r:id="rId5"/>
    <p:sldId id="321" r:id="rId6"/>
    <p:sldId id="358" r:id="rId7"/>
    <p:sldId id="322" r:id="rId8"/>
    <p:sldId id="361"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AF1465-0F77-40F6-A79D-A7F55FAB5A83}" v="8" dt="2025-09-09T14:19:38.2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2" d="100"/>
          <a:sy n="102" d="100"/>
        </p:scale>
        <p:origin x="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4D4BA-45BA-4AC3-ACFF-353DF8A392D5}" type="datetimeFigureOut">
              <a:rPr lang="en-US" smtClean="0"/>
              <a:t>9/30/2025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67D5D-E954-444D-B955-3021D03B3A3C}" type="slidenum">
              <a:rPr lang="en-US" smtClean="0"/>
              <a:t>‹#›</a:t>
            </a:fld>
            <a:endParaRPr lang="en-US"/>
          </a:p>
        </p:txBody>
      </p:sp>
    </p:spTree>
    <p:extLst>
      <p:ext uri="{BB962C8B-B14F-4D97-AF65-F5344CB8AC3E}">
        <p14:creationId xmlns:p14="http://schemas.microsoft.com/office/powerpoint/2010/main" val="3710062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528B35-90BB-4E45-B908-B12F1C9BB78F}" type="slidenum">
              <a:rPr lang="en-US" smtClean="0"/>
              <a:t>1</a:t>
            </a:fld>
            <a:endParaRPr lang="en-US"/>
          </a:p>
        </p:txBody>
      </p:sp>
    </p:spTree>
    <p:extLst>
      <p:ext uri="{BB962C8B-B14F-4D97-AF65-F5344CB8AC3E}">
        <p14:creationId xmlns:p14="http://schemas.microsoft.com/office/powerpoint/2010/main" val="255296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a:extLst>
            <a:ext uri="{FF2B5EF4-FFF2-40B4-BE49-F238E27FC236}">
              <a16:creationId xmlns:a16="http://schemas.microsoft.com/office/drawing/2014/main" id="{7F42B61B-3EA6-F1A0-F6E6-C80225790919}"/>
            </a:ext>
          </a:extLst>
        </p:cNvPr>
        <p:cNvGrpSpPr/>
        <p:nvPr/>
      </p:nvGrpSpPr>
      <p:grpSpPr>
        <a:xfrm>
          <a:off x="0" y="0"/>
          <a:ext cx="0" cy="0"/>
          <a:chOff x="0" y="0"/>
          <a:chExt cx="0" cy="0"/>
        </a:xfrm>
      </p:grpSpPr>
      <p:sp>
        <p:nvSpPr>
          <p:cNvPr id="9" name="Google Shape;9;p10:notes">
            <a:extLst>
              <a:ext uri="{FF2B5EF4-FFF2-40B4-BE49-F238E27FC236}">
                <a16:creationId xmlns:a16="http://schemas.microsoft.com/office/drawing/2014/main" id="{41342AE5-9DF4-0D8E-3105-826C3F9A17E7}"/>
              </a:ext>
            </a:extLst>
          </p:cNvPr>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strike="noStrike" dirty="0"/>
          </a:p>
        </p:txBody>
      </p:sp>
      <p:sp>
        <p:nvSpPr>
          <p:cNvPr id="10" name="Google Shape;10;p10:notes">
            <a:extLst>
              <a:ext uri="{FF2B5EF4-FFF2-40B4-BE49-F238E27FC236}">
                <a16:creationId xmlns:a16="http://schemas.microsoft.com/office/drawing/2014/main" id="{F647EE0F-9DF0-39EF-6DEF-09E544C409F7}"/>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5389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a:extLst>
            <a:ext uri="{FF2B5EF4-FFF2-40B4-BE49-F238E27FC236}">
              <a16:creationId xmlns:a16="http://schemas.microsoft.com/office/drawing/2014/main" id="{EA70BAD0-812C-E53B-7B4D-ABA9790A2ABF}"/>
            </a:ext>
          </a:extLst>
        </p:cNvPr>
        <p:cNvGrpSpPr/>
        <p:nvPr/>
      </p:nvGrpSpPr>
      <p:grpSpPr>
        <a:xfrm>
          <a:off x="0" y="0"/>
          <a:ext cx="0" cy="0"/>
          <a:chOff x="0" y="0"/>
          <a:chExt cx="0" cy="0"/>
        </a:xfrm>
      </p:grpSpPr>
      <p:sp>
        <p:nvSpPr>
          <p:cNvPr id="9" name="Google Shape;9;p10:notes">
            <a:extLst>
              <a:ext uri="{FF2B5EF4-FFF2-40B4-BE49-F238E27FC236}">
                <a16:creationId xmlns:a16="http://schemas.microsoft.com/office/drawing/2014/main" id="{F644B452-7275-707C-33C6-47460C190813}"/>
              </a:ext>
            </a:extLst>
          </p:cNvPr>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lang="en-US" strike="noStrike" dirty="0"/>
          </a:p>
        </p:txBody>
      </p:sp>
      <p:sp>
        <p:nvSpPr>
          <p:cNvPr id="10" name="Google Shape;10;p10:notes">
            <a:extLst>
              <a:ext uri="{FF2B5EF4-FFF2-40B4-BE49-F238E27FC236}">
                <a16:creationId xmlns:a16="http://schemas.microsoft.com/office/drawing/2014/main" id="{F2871C74-CC81-E536-A21D-8ABC3BED51A9}"/>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2468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p:cNvGrpSpPr/>
        <p:nvPr/>
      </p:nvGrpSpPr>
      <p:grpSpPr>
        <a:xfrm>
          <a:off x="0" y="0"/>
          <a:ext cx="0" cy="0"/>
          <a:chOff x="0" y="0"/>
          <a:chExt cx="0" cy="0"/>
        </a:xfrm>
      </p:grpSpPr>
      <p:sp>
        <p:nvSpPr>
          <p:cNvPr id="9" name="Google Shape;9;p10:notes"/>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strike="noStrike" dirty="0"/>
          </a:p>
        </p:txBody>
      </p:sp>
      <p:sp>
        <p:nvSpPr>
          <p:cNvPr id="10" name="Google Shape;10;p10: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9599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467D5D-E954-444D-B955-3021D03B3A3C}" type="slidenum">
              <a:rPr lang="en-US" smtClean="0"/>
              <a:t>5</a:t>
            </a:fld>
            <a:endParaRPr lang="en-US"/>
          </a:p>
        </p:txBody>
      </p:sp>
    </p:spTree>
    <p:extLst>
      <p:ext uri="{BB962C8B-B14F-4D97-AF65-F5344CB8AC3E}">
        <p14:creationId xmlns:p14="http://schemas.microsoft.com/office/powerpoint/2010/main" val="2031237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p:cNvGrpSpPr/>
        <p:nvPr/>
      </p:nvGrpSpPr>
      <p:grpSpPr>
        <a:xfrm>
          <a:off x="0" y="0"/>
          <a:ext cx="0" cy="0"/>
          <a:chOff x="0" y="0"/>
          <a:chExt cx="0" cy="0"/>
        </a:xfrm>
      </p:grpSpPr>
      <p:sp>
        <p:nvSpPr>
          <p:cNvPr id="9" name="Google Shape;9;p10:notes"/>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b="0" dirty="0"/>
          </a:p>
        </p:txBody>
      </p:sp>
      <p:sp>
        <p:nvSpPr>
          <p:cNvPr id="10" name="Google Shape;10;p10: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005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467D5D-E954-444D-B955-3021D03B3A3C}" type="slidenum">
              <a:rPr lang="en-US" smtClean="0"/>
              <a:t>7</a:t>
            </a:fld>
            <a:endParaRPr lang="en-US"/>
          </a:p>
        </p:txBody>
      </p:sp>
    </p:spTree>
    <p:extLst>
      <p:ext uri="{BB962C8B-B14F-4D97-AF65-F5344CB8AC3E}">
        <p14:creationId xmlns:p14="http://schemas.microsoft.com/office/powerpoint/2010/main" val="1289429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
        <p:cNvGrpSpPr/>
        <p:nvPr/>
      </p:nvGrpSpPr>
      <p:grpSpPr>
        <a:xfrm>
          <a:off x="0" y="0"/>
          <a:ext cx="0" cy="0"/>
          <a:chOff x="0" y="0"/>
          <a:chExt cx="0" cy="0"/>
        </a:xfrm>
      </p:grpSpPr>
      <p:sp>
        <p:nvSpPr>
          <p:cNvPr id="9" name="Google Shape;9;p10:notes"/>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lang="en-US" sz="1200" b="0" kern="1200" dirty="0">
              <a:solidFill>
                <a:schemeClr val="tx1"/>
              </a:solidFill>
              <a:effectLst/>
              <a:latin typeface="+mn-lt"/>
              <a:ea typeface="+mn-ea"/>
              <a:cs typeface="+mn-cs"/>
            </a:endParaRPr>
          </a:p>
        </p:txBody>
      </p:sp>
      <p:sp>
        <p:nvSpPr>
          <p:cNvPr id="10" name="Google Shape;10;p10: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205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3:notes"/>
          <p:cNvSpPr txBox="1">
            <a:spLocks noGrp="1"/>
          </p:cNvSpPr>
          <p:nvPr>
            <p:ph type="body" idx="1"/>
          </p:nvPr>
        </p:nvSpPr>
        <p:spPr>
          <a:xfrm>
            <a:off x="935985" y="3334478"/>
            <a:ext cx="7488049" cy="3158988"/>
          </a:xfrm>
          <a:prstGeom prst="rect">
            <a:avLst/>
          </a:prstGeom>
        </p:spPr>
        <p:txBody>
          <a:bodyPr spcFirstLastPara="1" wrap="square" lIns="233845" tIns="233845" rIns="233845" bIns="233845" anchor="t" anchorCtr="0">
            <a:noAutofit/>
          </a:bodyPr>
          <a:lstStyle/>
          <a:p>
            <a:endParaRPr dirty="0"/>
          </a:p>
        </p:txBody>
      </p:sp>
      <p:sp>
        <p:nvSpPr>
          <p:cNvPr id="91" name="Google Shape;91;p13: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960E4-3BDB-6AF5-E059-3F0BABBC39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429ECD0-97A7-688C-7EA2-E76FF0E412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323667-A1D8-CF21-B5FC-3E02F61DAE36}"/>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48D4E29D-D24C-46C6-2012-6722FDC8CC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005918-7E3D-DF99-A85C-4F5A9925E4C9}"/>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2428649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A4DA-8BFC-E811-0D73-EDA0899A84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CF005A-C56B-517E-6545-C7E541D9AC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B48CCD-22F7-0629-7043-A91983AEF5D5}"/>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DAC1FE76-7993-1903-F3E1-DD409416B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69779D-BAA1-7A44-7FA7-F65444941930}"/>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3667688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F2E42F-75AB-B7D5-4134-2F17AE13DD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09EC1E6-7C85-8AD1-79AD-0301F97397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C51FFB-DA3D-A6E2-9BEA-4F3CDFB5D535}"/>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51FF9258-E3D7-BD07-C8B4-68AF2AE3A3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25658E-3067-D4AE-4E95-1BA26AE2F185}"/>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3310889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ody">
  <p:cSld name="Body">
    <p:bg>
      <p:bgPr>
        <a:blipFill>
          <a:blip r:embed="rId2">
            <a:alphaModFix/>
          </a:blip>
          <a:stretch>
            <a:fillRect/>
          </a:stretch>
        </a:blipFill>
        <a:effectLst/>
      </p:bgPr>
    </p:bg>
    <p:spTree>
      <p:nvGrpSpPr>
        <p:cNvPr id="1" name="Shape 7"/>
        <p:cNvGrpSpPr/>
        <p:nvPr/>
      </p:nvGrpSpPr>
      <p:grpSpPr>
        <a:xfrm>
          <a:off x="0" y="0"/>
          <a:ext cx="0" cy="0"/>
          <a:chOff x="0" y="0"/>
          <a:chExt cx="0" cy="0"/>
        </a:xfrm>
      </p:grpSpPr>
    </p:spTree>
    <p:extLst>
      <p:ext uri="{BB962C8B-B14F-4D97-AF65-F5344CB8AC3E}">
        <p14:creationId xmlns:p14="http://schemas.microsoft.com/office/powerpoint/2010/main" val="4009609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701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F08B-2CDE-28F1-D40F-48165EA07B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2E4BB2-212D-ED70-D787-0C0FF82038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FF4E03-DE68-7BBB-6240-06ECC4776D23}"/>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D6136C91-C465-3EA8-B001-7A2B159FC0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00A6B7-D512-548D-23F7-4ADCB0ECFBD5}"/>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3516188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B9915-2483-52D0-2FD6-DE182DB4E9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2128670-B496-A0E7-5F98-F9FAC815E61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7ABD2F3-10CE-6056-9363-A64C314F801D}"/>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C9529144-7534-06AD-2242-137EB69365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AD7CB7-FE13-1B7D-A126-921C04A2D00E}"/>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944002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B25A9-74E4-E814-5329-98E61B071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FE09FE-A466-16DC-C818-3B19318999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372CA4-5DD8-BD5B-24E0-CE9987881A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B72BA5-5AA7-1CAD-8E14-43AAD2D5A65B}"/>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6" name="Footer Placeholder 5">
            <a:extLst>
              <a:ext uri="{FF2B5EF4-FFF2-40B4-BE49-F238E27FC236}">
                <a16:creationId xmlns:a16="http://schemas.microsoft.com/office/drawing/2014/main" id="{B4987519-F438-DC91-10CD-F4621B43C6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1920F2-8D42-BEC9-5ECE-C00FE9F80E66}"/>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450835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D782C-C1E8-5D7A-CEE6-912C70B276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C3E3C56-060D-87E3-03E9-6EC72D2630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089695-895C-00A3-8CDE-47F84E6FCE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7A22BD-A9B7-A21E-D1AD-9C065FAF90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813FB9-D9BC-1218-184E-36F2E6F579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5E7578-B79F-BACB-4FF2-0E75DB1B883F}"/>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8" name="Footer Placeholder 7">
            <a:extLst>
              <a:ext uri="{FF2B5EF4-FFF2-40B4-BE49-F238E27FC236}">
                <a16:creationId xmlns:a16="http://schemas.microsoft.com/office/drawing/2014/main" id="{DBA0D9DB-690F-8A96-3C58-5D1DC1FC34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2CD6B9-460D-F1F4-6A99-479EE6A2E32C}"/>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1125012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00454-F3F0-1F53-6607-34C1F6B229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61DA84-2A50-2672-B874-B6FEE57EC114}"/>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4" name="Footer Placeholder 3">
            <a:extLst>
              <a:ext uri="{FF2B5EF4-FFF2-40B4-BE49-F238E27FC236}">
                <a16:creationId xmlns:a16="http://schemas.microsoft.com/office/drawing/2014/main" id="{7C77480A-06FB-5758-1351-B74F494174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5B3593-4485-2A86-1D32-F6EE181E1A71}"/>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3518146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D07D6B-59AF-11ED-5067-F9653B3C4E17}"/>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3" name="Footer Placeholder 2">
            <a:extLst>
              <a:ext uri="{FF2B5EF4-FFF2-40B4-BE49-F238E27FC236}">
                <a16:creationId xmlns:a16="http://schemas.microsoft.com/office/drawing/2014/main" id="{E17C4619-B040-F0FA-2E2F-4AF4AE152D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1F9BBC-D71B-162C-9BF8-59169EC2548A}"/>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317431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95806-C646-5A7D-57AD-FA4DB5DD55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80010E-CD01-5630-8DA5-26E381CDF1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51DF93-F1C7-AE3A-1DDF-194EEA80EF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FBC5F4-605E-2D10-1E68-33C334AC5B89}"/>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6" name="Footer Placeholder 5">
            <a:extLst>
              <a:ext uri="{FF2B5EF4-FFF2-40B4-BE49-F238E27FC236}">
                <a16:creationId xmlns:a16="http://schemas.microsoft.com/office/drawing/2014/main" id="{89BCF964-CC8F-D22B-9894-E5C3A99EC2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655BD0-95B2-359A-8171-EE0A435052C9}"/>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2723041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D8432-B264-B03B-3328-59CDB648C8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97C846-4270-97BD-4650-DDCFA5ABD7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9F112D-322D-C043-0407-17CB16721F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C760C5-30AB-6DFF-9ACA-A51F13567FE5}"/>
              </a:ext>
            </a:extLst>
          </p:cNvPr>
          <p:cNvSpPr>
            <a:spLocks noGrp="1"/>
          </p:cNvSpPr>
          <p:nvPr>
            <p:ph type="dt" sz="half" idx="10"/>
          </p:nvPr>
        </p:nvSpPr>
        <p:spPr/>
        <p:txBody>
          <a:bodyPr/>
          <a:lstStyle/>
          <a:p>
            <a:fld id="{C4BEF4AF-548C-4B3D-85C9-04222158A7BF}" type="datetimeFigureOut">
              <a:rPr lang="en-US" smtClean="0"/>
              <a:t>9/30/2025</a:t>
            </a:fld>
            <a:endParaRPr lang="en-US"/>
          </a:p>
        </p:txBody>
      </p:sp>
      <p:sp>
        <p:nvSpPr>
          <p:cNvPr id="6" name="Footer Placeholder 5">
            <a:extLst>
              <a:ext uri="{FF2B5EF4-FFF2-40B4-BE49-F238E27FC236}">
                <a16:creationId xmlns:a16="http://schemas.microsoft.com/office/drawing/2014/main" id="{82B61B0B-9A8C-D955-8F67-0FB5F9A2CA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66A5A6-CA88-60AE-0ED2-BC8CB8E4AED1}"/>
              </a:ext>
            </a:extLst>
          </p:cNvPr>
          <p:cNvSpPr>
            <a:spLocks noGrp="1"/>
          </p:cNvSpPr>
          <p:nvPr>
            <p:ph type="sldNum" sz="quarter" idx="12"/>
          </p:nvPr>
        </p:nvSpPr>
        <p:spPr/>
        <p:txBody>
          <a:bodyPr/>
          <a:lstStyle/>
          <a:p>
            <a:fld id="{E262716D-F528-42F0-BB3D-734777384A3F}" type="slidenum">
              <a:rPr lang="en-US" smtClean="0"/>
              <a:t>‹#›</a:t>
            </a:fld>
            <a:endParaRPr lang="en-US"/>
          </a:p>
        </p:txBody>
      </p:sp>
    </p:spTree>
    <p:extLst>
      <p:ext uri="{BB962C8B-B14F-4D97-AF65-F5344CB8AC3E}">
        <p14:creationId xmlns:p14="http://schemas.microsoft.com/office/powerpoint/2010/main" val="1936600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2CFECD-C702-4729-7E58-43FDC0AABA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1502B67-026C-3EE9-E221-910DB34831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2D99DA-3ACC-A8AD-64D7-C431C4C6B5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BEF4AF-548C-4B3D-85C9-04222158A7BF}" type="datetimeFigureOut">
              <a:rPr lang="en-US" smtClean="0"/>
              <a:t>9/30/2025</a:t>
            </a:fld>
            <a:endParaRPr lang="en-US"/>
          </a:p>
        </p:txBody>
      </p:sp>
      <p:sp>
        <p:nvSpPr>
          <p:cNvPr id="5" name="Footer Placeholder 4">
            <a:extLst>
              <a:ext uri="{FF2B5EF4-FFF2-40B4-BE49-F238E27FC236}">
                <a16:creationId xmlns:a16="http://schemas.microsoft.com/office/drawing/2014/main" id="{77B62187-AA75-D69B-AFEC-6C9BC2097D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5F5905B-70FC-EF45-49BC-5E51552FE3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262716D-F528-42F0-BB3D-734777384A3F}" type="slidenum">
              <a:rPr lang="en-US" smtClean="0"/>
              <a:t>‹#›</a:t>
            </a:fld>
            <a:endParaRPr lang="en-US"/>
          </a:p>
        </p:txBody>
      </p:sp>
    </p:spTree>
    <p:extLst>
      <p:ext uri="{BB962C8B-B14F-4D97-AF65-F5344CB8AC3E}">
        <p14:creationId xmlns:p14="http://schemas.microsoft.com/office/powerpoint/2010/main" val="3363766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deltagamma.org/wp-content/uploads/2023/12/Foundation-Focus_Alumnae-Edition.pdf" TargetMode="External"/><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hyperlink" Target="mailto:mary-michael.mcclure@deltagamma.org&#160;" TargetMode="External"/><Relationship Id="rId5" Type="http://schemas.openxmlformats.org/officeDocument/2006/relationships/hyperlink" Target="https://www.deltagamma.org/wp-content/uploads/2022/02/DG-Foundation-Ceremonies-Do-Good-Foundation-Ritual-2.pdf" TargetMode="External"/><Relationship Id="rId4" Type="http://schemas.openxmlformats.org/officeDocument/2006/relationships/hyperlink" Target="https://urldefense.proofpoint.com/v2/url?u=https-3A__www.deltagamma.org_wp-2Dcontent_uploads_2024_08_Alumnae-2DOfficer-2DNavigation-2DGuides-2D06.2025.pdf&amp;d=DwMFaQ&amp;c=euGZstcaTDllvimEN8b7jXrwqOf-v5A_CdpgnVfiiMM&amp;r=UXc7-0fXLLU7w1wrY_XM3Q&amp;m=qdUIPV_ps9Hvs8N34ZuRpnsJBd7gK3PZn7FM6VrVvg6Lbk_GUy5_slxtbieDtJm6&amp;s=m2fkjKnVTiHrMcJGWPXgPW3sQ3f4b4e53tE4zfhLOes&amp;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724FDC-51DC-4543-8D0B-44B8ABD80B7D}"/>
              </a:ext>
            </a:extLst>
          </p:cNvPr>
          <p:cNvSpPr/>
          <p:nvPr/>
        </p:nvSpPr>
        <p:spPr>
          <a:xfrm>
            <a:off x="1743959" y="1555423"/>
            <a:ext cx="9070091" cy="4154984"/>
          </a:xfrm>
          <a:prstGeom prst="rect">
            <a:avLst/>
          </a:prstGeom>
        </p:spPr>
        <p:txBody>
          <a:bodyPr wrap="square">
            <a:spAutoFit/>
          </a:bodyPr>
          <a:lstStyle/>
          <a:p>
            <a:pPr algn="ctr">
              <a:spcAft>
                <a:spcPts val="1500"/>
              </a:spcAft>
            </a:pPr>
            <a:r>
              <a:rPr lang="en-US" sz="3200" b="1" dirty="0">
                <a:solidFill>
                  <a:srgbClr val="DC948A"/>
                </a:solidFill>
                <a:latin typeface="Georgia" panose="02040502050405020303" pitchFamily="18" charset="0"/>
              </a:rPr>
              <a:t>Foundation </a:t>
            </a:r>
          </a:p>
          <a:p>
            <a:pPr algn="ctr">
              <a:spcAft>
                <a:spcPts val="1500"/>
              </a:spcAft>
            </a:pPr>
            <a:r>
              <a:rPr lang="en-US" sz="3200" b="1" dirty="0">
                <a:solidFill>
                  <a:srgbClr val="DC948A"/>
                </a:solidFill>
                <a:latin typeface="Georgia" panose="02040502050405020303" pitchFamily="18" charset="0"/>
              </a:rPr>
              <a:t>Service &amp; Fundraising </a:t>
            </a:r>
          </a:p>
          <a:p>
            <a:pPr algn="ctr">
              <a:spcAft>
                <a:spcPts val="1500"/>
              </a:spcAft>
            </a:pPr>
            <a:r>
              <a:rPr lang="en-US" sz="2750" dirty="0">
                <a:solidFill>
                  <a:srgbClr val="002060"/>
                </a:solidFill>
                <a:cs typeface="Arial" panose="020B0604020202020204" pitchFamily="34" charset="0"/>
              </a:rPr>
              <a:t>September 14, 2025</a:t>
            </a:r>
          </a:p>
          <a:p>
            <a:pPr algn="ctr">
              <a:spcAft>
                <a:spcPts val="1500"/>
              </a:spcAft>
            </a:pPr>
            <a:r>
              <a:rPr lang="en-US" sz="2750" dirty="0">
                <a:solidFill>
                  <a:srgbClr val="002060"/>
                </a:solidFill>
                <a:cs typeface="Arial" panose="020B0604020202020204" pitchFamily="34" charset="0"/>
              </a:rPr>
              <a:t>Lisa Sanor, Foundation Director:  Collegiate Service</a:t>
            </a:r>
          </a:p>
          <a:p>
            <a:pPr algn="ctr">
              <a:spcAft>
                <a:spcPts val="1500"/>
              </a:spcAft>
            </a:pPr>
            <a:r>
              <a:rPr lang="en-US" sz="2750" dirty="0">
                <a:solidFill>
                  <a:srgbClr val="002060"/>
                </a:solidFill>
                <a:cs typeface="Arial" panose="020B0604020202020204" pitchFamily="34" charset="0"/>
              </a:rPr>
              <a:t>Alex Furr, Foundation Director:  Alumnae Service and Fundraising. </a:t>
            </a:r>
          </a:p>
          <a:p>
            <a:pPr algn="ctr">
              <a:spcAft>
                <a:spcPts val="1500"/>
              </a:spcAft>
            </a:pPr>
            <a:endParaRPr lang="en-US" sz="2750" dirty="0">
              <a:solidFill>
                <a:srgbClr val="002060"/>
              </a:solidFill>
              <a:cs typeface="Arial" panose="020B0604020202020204" pitchFamily="34" charset="0"/>
            </a:endParaRPr>
          </a:p>
        </p:txBody>
      </p:sp>
      <p:pic>
        <p:nvPicPr>
          <p:cNvPr id="5" name="Picture 4" descr="A picture containing plate&#10;&#10;Description automatically generated">
            <a:extLst>
              <a:ext uri="{FF2B5EF4-FFF2-40B4-BE49-F238E27FC236}">
                <a16:creationId xmlns:a16="http://schemas.microsoft.com/office/drawing/2014/main" id="{0064ABF0-9217-A74C-B555-CFAC434CEC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050500" y="666155"/>
            <a:ext cx="2204580" cy="3311770"/>
          </a:xfrm>
          <a:prstGeom prst="rect">
            <a:avLst/>
          </a:prstGeom>
        </p:spPr>
      </p:pic>
      <p:pic>
        <p:nvPicPr>
          <p:cNvPr id="7" name="Picture 6" descr="A picture containing plate&#10;&#10;Description automatically generated">
            <a:extLst>
              <a:ext uri="{FF2B5EF4-FFF2-40B4-BE49-F238E27FC236}">
                <a16:creationId xmlns:a16="http://schemas.microsoft.com/office/drawing/2014/main" id="{E0E55FA4-D965-D34F-BCF4-DE1CB4A568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26700" y="4585855"/>
            <a:ext cx="868825" cy="1305300"/>
          </a:xfrm>
          <a:prstGeom prst="rect">
            <a:avLst/>
          </a:prstGeom>
        </p:spPr>
      </p:pic>
      <p:pic>
        <p:nvPicPr>
          <p:cNvPr id="1030" name="Picture 6">
            <a:extLst>
              <a:ext uri="{FF2B5EF4-FFF2-40B4-BE49-F238E27FC236}">
                <a16:creationId xmlns:a16="http://schemas.microsoft.com/office/drawing/2014/main" id="{C15518EA-3387-AFF5-3FFB-BCDC7C05B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3675" y="528123"/>
            <a:ext cx="2638425" cy="141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8280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
          <a:extLst>
            <a:ext uri="{FF2B5EF4-FFF2-40B4-BE49-F238E27FC236}">
              <a16:creationId xmlns:a16="http://schemas.microsoft.com/office/drawing/2014/main" id="{66AAEE01-F663-A089-433B-94E4C4AC4C96}"/>
            </a:ext>
          </a:extLst>
        </p:cNvPr>
        <p:cNvGrpSpPr/>
        <p:nvPr/>
      </p:nvGrpSpPr>
      <p:grpSpPr>
        <a:xfrm>
          <a:off x="0" y="0"/>
          <a:ext cx="0" cy="0"/>
          <a:chOff x="0" y="0"/>
          <a:chExt cx="0" cy="0"/>
        </a:xfrm>
      </p:grpSpPr>
      <p:sp>
        <p:nvSpPr>
          <p:cNvPr id="12" name="Google Shape;12;p4">
            <a:extLst>
              <a:ext uri="{FF2B5EF4-FFF2-40B4-BE49-F238E27FC236}">
                <a16:creationId xmlns:a16="http://schemas.microsoft.com/office/drawing/2014/main" id="{9DB55796-0F05-C05A-D382-7DEB1999C090}"/>
              </a:ext>
            </a:extLst>
          </p:cNvPr>
          <p:cNvSpPr/>
          <p:nvPr/>
        </p:nvSpPr>
        <p:spPr>
          <a:xfrm>
            <a:off x="3607496" y="605428"/>
            <a:ext cx="7772400" cy="5632534"/>
          </a:xfrm>
          <a:prstGeom prst="rect">
            <a:avLst/>
          </a:prstGeom>
          <a:noFill/>
          <a:ln>
            <a:noFill/>
          </a:ln>
        </p:spPr>
        <p:txBody>
          <a:bodyPr spcFirstLastPara="1" wrap="square" lIns="228563" tIns="114250" rIns="228563" bIns="114250" anchor="t" anchorCtr="0">
            <a:noAutofit/>
          </a:bodyPr>
          <a:lstStyle/>
          <a:p>
            <a:pPr algn="ctr">
              <a:buClr>
                <a:schemeClr val="dk1"/>
              </a:buClr>
              <a:buSzPts val="700"/>
            </a:pPr>
            <a:r>
              <a:rPr lang="en-US" sz="3200" b="1" dirty="0">
                <a:solidFill>
                  <a:srgbClr val="DC948A"/>
                </a:solidFill>
                <a:latin typeface="Georgia" panose="02040502050405020303" pitchFamily="18" charset="0"/>
              </a:rPr>
              <a:t>OUR AGENDA TODAY</a:t>
            </a:r>
            <a:endParaRPr lang="en-US" sz="3200" dirty="0">
              <a:solidFill>
                <a:schemeClr val="dk1"/>
              </a:solidFill>
              <a:latin typeface="Georgia" panose="02040502050405020303" pitchFamily="18" charset="0"/>
            </a:endParaRPr>
          </a:p>
          <a:p>
            <a:pPr>
              <a:buClr>
                <a:schemeClr val="dk1"/>
              </a:buClr>
              <a:buSzPts val="700"/>
            </a:pPr>
            <a:r>
              <a:rPr lang="en-US" sz="3600" b="1" dirty="0">
                <a:solidFill>
                  <a:schemeClr val="dk1"/>
                </a:solidFill>
              </a:rPr>
              <a:t>Introductions</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Expectations</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Service</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Fundraising</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Resources</a:t>
            </a:r>
          </a:p>
        </p:txBody>
      </p:sp>
      <p:pic>
        <p:nvPicPr>
          <p:cNvPr id="3" name="Picture 2" descr="Background pattern&#10;&#10;Description automatically generated">
            <a:extLst>
              <a:ext uri="{FF2B5EF4-FFF2-40B4-BE49-F238E27FC236}">
                <a16:creationId xmlns:a16="http://schemas.microsoft.com/office/drawing/2014/main" id="{88C53C2F-1AB0-03BC-2BE9-E611B54A61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09" y="1404629"/>
            <a:ext cx="2210842" cy="3321175"/>
          </a:xfrm>
          <a:prstGeom prst="rect">
            <a:avLst/>
          </a:prstGeom>
        </p:spPr>
      </p:pic>
    </p:spTree>
    <p:extLst>
      <p:ext uri="{BB962C8B-B14F-4D97-AF65-F5344CB8AC3E}">
        <p14:creationId xmlns:p14="http://schemas.microsoft.com/office/powerpoint/2010/main" val="164779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
          <a:extLst>
            <a:ext uri="{FF2B5EF4-FFF2-40B4-BE49-F238E27FC236}">
              <a16:creationId xmlns:a16="http://schemas.microsoft.com/office/drawing/2014/main" id="{841389E5-CBDD-6D96-C2B9-C8B5FDD755A0}"/>
            </a:ext>
          </a:extLst>
        </p:cNvPr>
        <p:cNvGrpSpPr/>
        <p:nvPr/>
      </p:nvGrpSpPr>
      <p:grpSpPr>
        <a:xfrm>
          <a:off x="0" y="0"/>
          <a:ext cx="0" cy="0"/>
          <a:chOff x="0" y="0"/>
          <a:chExt cx="0" cy="0"/>
        </a:xfrm>
      </p:grpSpPr>
      <p:sp>
        <p:nvSpPr>
          <p:cNvPr id="12" name="Google Shape;12;p4">
            <a:extLst>
              <a:ext uri="{FF2B5EF4-FFF2-40B4-BE49-F238E27FC236}">
                <a16:creationId xmlns:a16="http://schemas.microsoft.com/office/drawing/2014/main" id="{4ECB8CF7-DC89-432B-CCA9-6DC636EBC5B0}"/>
              </a:ext>
            </a:extLst>
          </p:cNvPr>
          <p:cNvSpPr/>
          <p:nvPr/>
        </p:nvSpPr>
        <p:spPr>
          <a:xfrm>
            <a:off x="3607496" y="605428"/>
            <a:ext cx="7772400" cy="5632534"/>
          </a:xfrm>
          <a:prstGeom prst="rect">
            <a:avLst/>
          </a:prstGeom>
          <a:noFill/>
          <a:ln>
            <a:noFill/>
          </a:ln>
        </p:spPr>
        <p:txBody>
          <a:bodyPr spcFirstLastPara="1" wrap="square" lIns="228563" tIns="114250" rIns="228563" bIns="114250" anchor="t" anchorCtr="0">
            <a:noAutofit/>
          </a:bodyPr>
          <a:lstStyle/>
          <a:p>
            <a:pPr algn="ctr">
              <a:buClr>
                <a:schemeClr val="dk1"/>
              </a:buClr>
              <a:buSzPts val="700"/>
            </a:pPr>
            <a:r>
              <a:rPr lang="en-US" sz="3200" b="1" dirty="0">
                <a:solidFill>
                  <a:srgbClr val="DC948A"/>
                </a:solidFill>
                <a:latin typeface="Georgia" panose="02040502050405020303" pitchFamily="18" charset="0"/>
              </a:rPr>
              <a:t>INTRODUCTIONS</a:t>
            </a:r>
            <a:endParaRPr lang="en-US" sz="3200" dirty="0">
              <a:solidFill>
                <a:schemeClr val="dk1"/>
              </a:solidFill>
              <a:latin typeface="Georgia" panose="02040502050405020303" pitchFamily="18" charset="0"/>
            </a:endParaRPr>
          </a:p>
          <a:p>
            <a:pPr algn="ctr">
              <a:buClr>
                <a:schemeClr val="dk1"/>
              </a:buClr>
              <a:buSzPts val="700"/>
            </a:pPr>
            <a:endParaRPr lang="en-US" sz="3200" dirty="0">
              <a:solidFill>
                <a:schemeClr val="dk1"/>
              </a:solidFill>
            </a:endParaRPr>
          </a:p>
          <a:p>
            <a:pPr algn="ctr">
              <a:buClr>
                <a:schemeClr val="dk1"/>
              </a:buClr>
              <a:buSzPts val="700"/>
            </a:pPr>
            <a:endParaRPr lang="en-US" sz="3200" dirty="0">
              <a:solidFill>
                <a:schemeClr val="dk1"/>
              </a:solidFill>
            </a:endParaRPr>
          </a:p>
          <a:p>
            <a:pPr>
              <a:buClr>
                <a:schemeClr val="dk1"/>
              </a:buClr>
              <a:buSzPts val="700"/>
            </a:pPr>
            <a:r>
              <a:rPr lang="en-US" sz="3600" b="1" dirty="0">
                <a:solidFill>
                  <a:schemeClr val="dk1"/>
                </a:solidFill>
              </a:rPr>
              <a:t>Your Name</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Your Group</a:t>
            </a:r>
          </a:p>
          <a:p>
            <a:pPr>
              <a:buClr>
                <a:schemeClr val="dk1"/>
              </a:buClr>
              <a:buSzPts val="700"/>
            </a:pPr>
            <a:endParaRPr lang="en-US" sz="3600" b="1" dirty="0">
              <a:solidFill>
                <a:schemeClr val="dk1"/>
              </a:solidFill>
            </a:endParaRPr>
          </a:p>
          <a:p>
            <a:pPr>
              <a:buClr>
                <a:schemeClr val="dk1"/>
              </a:buClr>
              <a:buSzPts val="700"/>
            </a:pPr>
            <a:r>
              <a:rPr lang="en-US" sz="3600" b="1" dirty="0">
                <a:solidFill>
                  <a:schemeClr val="dk1"/>
                </a:solidFill>
              </a:rPr>
              <a:t>Your Why </a:t>
            </a:r>
          </a:p>
        </p:txBody>
      </p:sp>
      <p:pic>
        <p:nvPicPr>
          <p:cNvPr id="3" name="Picture 2" descr="Background pattern&#10;&#10;Description automatically generated">
            <a:extLst>
              <a:ext uri="{FF2B5EF4-FFF2-40B4-BE49-F238E27FC236}">
                <a16:creationId xmlns:a16="http://schemas.microsoft.com/office/drawing/2014/main" id="{BB1F4837-1CC9-AF09-BC7C-19318E234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09" y="1404629"/>
            <a:ext cx="2210842" cy="3321175"/>
          </a:xfrm>
          <a:prstGeom prst="rect">
            <a:avLst/>
          </a:prstGeom>
        </p:spPr>
      </p:pic>
    </p:spTree>
    <p:extLst>
      <p:ext uri="{BB962C8B-B14F-4D97-AF65-F5344CB8AC3E}">
        <p14:creationId xmlns:p14="http://schemas.microsoft.com/office/powerpoint/2010/main" val="3904912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
        <p:cNvGrpSpPr/>
        <p:nvPr/>
      </p:nvGrpSpPr>
      <p:grpSpPr>
        <a:xfrm>
          <a:off x="0" y="0"/>
          <a:ext cx="0" cy="0"/>
          <a:chOff x="0" y="0"/>
          <a:chExt cx="0" cy="0"/>
        </a:xfrm>
      </p:grpSpPr>
      <p:sp>
        <p:nvSpPr>
          <p:cNvPr id="12" name="Google Shape;12;p4"/>
          <p:cNvSpPr/>
          <p:nvPr/>
        </p:nvSpPr>
        <p:spPr>
          <a:xfrm>
            <a:off x="3607496" y="605428"/>
            <a:ext cx="7772400" cy="5632534"/>
          </a:xfrm>
          <a:prstGeom prst="rect">
            <a:avLst/>
          </a:prstGeom>
          <a:noFill/>
          <a:ln>
            <a:noFill/>
          </a:ln>
        </p:spPr>
        <p:txBody>
          <a:bodyPr spcFirstLastPara="1" wrap="square" lIns="228563" tIns="114250" rIns="228563" bIns="114250" anchor="t" anchorCtr="0">
            <a:noAutofit/>
          </a:bodyPr>
          <a:lstStyle/>
          <a:p>
            <a:pPr algn="ctr">
              <a:buClr>
                <a:srgbClr val="000000"/>
              </a:buClr>
            </a:pPr>
            <a:r>
              <a:rPr lang="en-US" sz="3200" b="1" dirty="0">
                <a:solidFill>
                  <a:srgbClr val="DC948A"/>
                </a:solidFill>
                <a:latin typeface="Georgia"/>
                <a:sym typeface="Georgia"/>
              </a:rPr>
              <a:t>Fraternity Standards for Alumnae</a:t>
            </a:r>
          </a:p>
          <a:p>
            <a:pPr>
              <a:buClr>
                <a:schemeClr val="dk1"/>
              </a:buClr>
              <a:buSzPts val="700"/>
            </a:pPr>
            <a:endParaRPr lang="en-US" sz="2000" dirty="0">
              <a:solidFill>
                <a:schemeClr val="dk1"/>
              </a:solidFill>
            </a:endParaRPr>
          </a:p>
          <a:p>
            <a:pPr>
              <a:buClr>
                <a:schemeClr val="dk1"/>
              </a:buClr>
              <a:buSzPts val="700"/>
            </a:pPr>
            <a:r>
              <a:rPr lang="en-US" sz="2200" dirty="0">
                <a:solidFill>
                  <a:schemeClr val="dk1"/>
                </a:solidFill>
              </a:rPr>
              <a:t>Basis for the annual Alumnae Group Evaluation (AGE) updated July 2025</a:t>
            </a:r>
          </a:p>
          <a:p>
            <a:pPr>
              <a:buClr>
                <a:schemeClr val="dk1"/>
              </a:buClr>
              <a:buSzPts val="700"/>
            </a:pPr>
            <a:endParaRPr lang="en-US" sz="2200" dirty="0">
              <a:solidFill>
                <a:schemeClr val="dk1"/>
              </a:solidFill>
            </a:endParaRPr>
          </a:p>
          <a:p>
            <a:pPr>
              <a:buClr>
                <a:schemeClr val="dk1"/>
              </a:buClr>
              <a:buSzPts val="700"/>
            </a:pPr>
            <a:r>
              <a:rPr lang="en-US" sz="2200" dirty="0">
                <a:solidFill>
                  <a:schemeClr val="dk1"/>
                </a:solidFill>
              </a:rPr>
              <a:t>Category:  Community</a:t>
            </a:r>
          </a:p>
          <a:p>
            <a:pPr marL="800100" lvl="1" indent="-342900">
              <a:buClr>
                <a:schemeClr val="dk1"/>
              </a:buClr>
              <a:buSzPts val="700"/>
              <a:buFont typeface="Wingdings" panose="05000000000000000000" pitchFamily="2" charset="2"/>
              <a:buChar char="è"/>
            </a:pPr>
            <a:endParaRPr lang="en-US" sz="2200" dirty="0">
              <a:solidFill>
                <a:schemeClr val="dk1"/>
              </a:solidFill>
            </a:endParaRPr>
          </a:p>
          <a:p>
            <a:pPr lvl="1">
              <a:buClr>
                <a:schemeClr val="dk1"/>
              </a:buClr>
              <a:buSzPts val="700"/>
            </a:pPr>
            <a:endParaRPr lang="en-US" sz="2200" dirty="0">
              <a:solidFill>
                <a:schemeClr val="dk1"/>
              </a:solidFill>
            </a:endParaRPr>
          </a:p>
          <a:p>
            <a:pPr lvl="1">
              <a:buClr>
                <a:schemeClr val="dk1"/>
              </a:buClr>
              <a:buSzPts val="700"/>
            </a:pPr>
            <a:r>
              <a:rPr lang="en-US" sz="2200" dirty="0">
                <a:solidFill>
                  <a:schemeClr val="dk1"/>
                </a:solidFill>
              </a:rPr>
              <a:t>1. Promote volunteer service opportunities and support the Foundation both locally and internationally.</a:t>
            </a:r>
          </a:p>
          <a:p>
            <a:pPr marL="800100" lvl="1" indent="-342900">
              <a:buClr>
                <a:schemeClr val="dk1"/>
              </a:buClr>
              <a:buSzPts val="700"/>
              <a:buFont typeface="Wingdings" panose="05000000000000000000" pitchFamily="2" charset="2"/>
              <a:buChar char="è"/>
            </a:pPr>
            <a:endParaRPr lang="en-US" sz="2200" dirty="0">
              <a:solidFill>
                <a:schemeClr val="dk1"/>
              </a:solidFill>
            </a:endParaRPr>
          </a:p>
          <a:p>
            <a:pPr lvl="1">
              <a:buClr>
                <a:schemeClr val="dk1"/>
              </a:buClr>
              <a:buSzPts val="700"/>
            </a:pPr>
            <a:r>
              <a:rPr lang="en-US" sz="2200" dirty="0">
                <a:solidFill>
                  <a:schemeClr val="dk1"/>
                </a:solidFill>
              </a:rPr>
              <a:t>2.  Group donates to the Foundation annually, either through a fundraiser or alumnae group fund, directing a portion of their gift to a local sight-related 501 (C)(3) organization if desired.</a:t>
            </a:r>
          </a:p>
          <a:p>
            <a:pPr lvl="1">
              <a:buClr>
                <a:schemeClr val="dk1"/>
              </a:buClr>
              <a:buSzPts val="700"/>
            </a:pPr>
            <a:endParaRPr lang="en-US" sz="2000" dirty="0">
              <a:solidFill>
                <a:schemeClr val="dk1"/>
              </a:solidFill>
            </a:endParaRPr>
          </a:p>
          <a:p>
            <a:pPr marL="1143000"/>
            <a:endParaRPr sz="1750" dirty="0">
              <a:solidFill>
                <a:schemeClr val="dk1"/>
              </a:solidFill>
            </a:endParaRPr>
          </a:p>
        </p:txBody>
      </p:sp>
      <p:pic>
        <p:nvPicPr>
          <p:cNvPr id="3" name="Picture 2" descr="Background pattern&#10;&#10;Description automatically generated">
            <a:extLst>
              <a:ext uri="{FF2B5EF4-FFF2-40B4-BE49-F238E27FC236}">
                <a16:creationId xmlns:a16="http://schemas.microsoft.com/office/drawing/2014/main" id="{457EC82B-3F96-4FE1-936F-67E053AB9D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09" y="1404629"/>
            <a:ext cx="2210842" cy="3321175"/>
          </a:xfrm>
          <a:prstGeom prst="rect">
            <a:avLst/>
          </a:prstGeom>
        </p:spPr>
      </p:pic>
    </p:spTree>
    <p:extLst>
      <p:ext uri="{BB962C8B-B14F-4D97-AF65-F5344CB8AC3E}">
        <p14:creationId xmlns:p14="http://schemas.microsoft.com/office/powerpoint/2010/main" val="2902622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206EDC-E20B-BAC3-34A5-F5EA9EED7E78}"/>
              </a:ext>
            </a:extLst>
          </p:cNvPr>
          <p:cNvSpPr txBox="1"/>
          <p:nvPr/>
        </p:nvSpPr>
        <p:spPr>
          <a:xfrm>
            <a:off x="874776" y="923544"/>
            <a:ext cx="10442448" cy="9079409"/>
          </a:xfrm>
          <a:prstGeom prst="rect">
            <a:avLst/>
          </a:prstGeom>
          <a:noFill/>
        </p:spPr>
        <p:txBody>
          <a:bodyPr wrap="square">
            <a:spAutoFit/>
          </a:bodyPr>
          <a:lstStyle/>
          <a:p>
            <a:pPr algn="ctr">
              <a:buClr>
                <a:srgbClr val="000000"/>
              </a:buClr>
            </a:pPr>
            <a:r>
              <a:rPr lang="en-US" sz="3200" b="1" dirty="0">
                <a:solidFill>
                  <a:srgbClr val="DC948A"/>
                </a:solidFill>
                <a:latin typeface="Georgia" panose="02040502050405020303" pitchFamily="18" charset="0"/>
                <a:sym typeface="Georgia"/>
              </a:rPr>
              <a:t>Service = Do Good Hours</a:t>
            </a: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buClr>
                <a:schemeClr val="dk1"/>
              </a:buClr>
              <a:buSzPts val="700"/>
            </a:pPr>
            <a:r>
              <a:rPr lang="en-US" sz="2400" b="1" dirty="0">
                <a:solidFill>
                  <a:schemeClr val="dk1"/>
                </a:solidFill>
                <a:ea typeface="Arial"/>
                <a:cs typeface="Arial"/>
                <a:sym typeface="Arial"/>
              </a:rPr>
              <a:t>Do Good Service for Sight </a:t>
            </a:r>
            <a:r>
              <a:rPr lang="en-US" sz="2400" dirty="0">
                <a:solidFill>
                  <a:schemeClr val="dk1"/>
                </a:solidFill>
                <a:ea typeface="Arial"/>
                <a:cs typeface="Arial"/>
                <a:sym typeface="Arial"/>
              </a:rPr>
              <a:t>– supporting the community of persons who are blind or visually impaired, promoting sight conservation, or volunteering with organizations whose philanthropic mission is to support the community of persons with blindness or vision impairments, or to prevent, treat, or advocate on blindness or vision impairment.</a:t>
            </a:r>
          </a:p>
          <a:p>
            <a:pPr>
              <a:buClr>
                <a:schemeClr val="dk1"/>
              </a:buClr>
              <a:buSzPts val="700"/>
            </a:pPr>
            <a:endParaRPr lang="en-US" sz="2400" dirty="0"/>
          </a:p>
          <a:p>
            <a:pPr>
              <a:buClr>
                <a:schemeClr val="dk1"/>
              </a:buClr>
              <a:buSzPts val="700"/>
            </a:pPr>
            <a:r>
              <a:rPr lang="en-US" sz="2400" b="1" dirty="0">
                <a:solidFill>
                  <a:schemeClr val="dk1"/>
                </a:solidFill>
                <a:ea typeface="Arial"/>
                <a:cs typeface="Arial"/>
                <a:sym typeface="Arial"/>
              </a:rPr>
              <a:t>Do Good non-Service for Sight </a:t>
            </a:r>
            <a:r>
              <a:rPr lang="en-US" sz="2400" dirty="0">
                <a:solidFill>
                  <a:schemeClr val="dk1"/>
                </a:solidFill>
                <a:ea typeface="Arial"/>
                <a:cs typeface="Arial"/>
                <a:sym typeface="Arial"/>
              </a:rPr>
              <a:t>– volunteering in support of any organization        or cause to which the member feels connected. </a:t>
            </a:r>
          </a:p>
          <a:p>
            <a:pPr>
              <a:buClr>
                <a:schemeClr val="dk1"/>
              </a:buClr>
              <a:buSzPts val="700"/>
            </a:pPr>
            <a:endParaRPr lang="en-US" sz="2400" dirty="0"/>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a:p>
            <a:pPr algn="ctr">
              <a:buClr>
                <a:srgbClr val="000000"/>
              </a:buClr>
            </a:pPr>
            <a:endParaRPr lang="en-US" sz="2400" b="1" dirty="0">
              <a:solidFill>
                <a:srgbClr val="DC948A"/>
              </a:solidFill>
              <a:latin typeface="Georgia"/>
              <a:sym typeface="Georgia"/>
            </a:endParaRPr>
          </a:p>
        </p:txBody>
      </p:sp>
    </p:spTree>
    <p:extLst>
      <p:ext uri="{BB962C8B-B14F-4D97-AF65-F5344CB8AC3E}">
        <p14:creationId xmlns:p14="http://schemas.microsoft.com/office/powerpoint/2010/main" val="3993054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
        <p:cNvGrpSpPr/>
        <p:nvPr/>
      </p:nvGrpSpPr>
      <p:grpSpPr>
        <a:xfrm>
          <a:off x="0" y="0"/>
          <a:ext cx="0" cy="0"/>
          <a:chOff x="0" y="0"/>
          <a:chExt cx="0" cy="0"/>
        </a:xfrm>
      </p:grpSpPr>
      <p:sp>
        <p:nvSpPr>
          <p:cNvPr id="12" name="Google Shape;12;p4"/>
          <p:cNvSpPr/>
          <p:nvPr/>
        </p:nvSpPr>
        <p:spPr>
          <a:xfrm>
            <a:off x="3410713" y="348916"/>
            <a:ext cx="7948712" cy="6134180"/>
          </a:xfrm>
          <a:prstGeom prst="rect">
            <a:avLst/>
          </a:prstGeom>
          <a:noFill/>
          <a:ln>
            <a:noFill/>
          </a:ln>
        </p:spPr>
        <p:txBody>
          <a:bodyPr spcFirstLastPara="1" wrap="square" lIns="228563" tIns="114250" rIns="228563" bIns="114250" anchor="t" anchorCtr="0">
            <a:noAutofit/>
          </a:bodyPr>
          <a:lstStyle/>
          <a:p>
            <a:pPr>
              <a:buClr>
                <a:srgbClr val="000000"/>
              </a:buClr>
            </a:pPr>
            <a:r>
              <a:rPr lang="en-US" sz="3200" b="1" dirty="0">
                <a:solidFill>
                  <a:srgbClr val="DC948A"/>
                </a:solidFill>
                <a:latin typeface="Georgia"/>
                <a:sym typeface="Georgia"/>
              </a:rPr>
              <a:t>Reporting Do Good Hours</a:t>
            </a:r>
          </a:p>
          <a:p>
            <a:pPr rtl="0">
              <a:spcBef>
                <a:spcPts val="600"/>
              </a:spcBef>
              <a:spcAft>
                <a:spcPts val="0"/>
              </a:spcAft>
            </a:pPr>
            <a:r>
              <a:rPr lang="en-US" b="1" i="0" u="none" strike="noStrike" dirty="0">
                <a:effectLst/>
              </a:rPr>
              <a:t>Tracking – Alumnae Do Good Hours Tracker</a:t>
            </a:r>
          </a:p>
          <a:p>
            <a:pPr rtl="0">
              <a:spcBef>
                <a:spcPts val="600"/>
              </a:spcBef>
              <a:spcAft>
                <a:spcPts val="0"/>
              </a:spcAft>
            </a:pPr>
            <a:endParaRPr lang="en-US" dirty="0">
              <a:effectLst/>
            </a:endParaRPr>
          </a:p>
          <a:p>
            <a:pPr rtl="0">
              <a:spcBef>
                <a:spcPts val="0"/>
              </a:spcBef>
              <a:spcAft>
                <a:spcPts val="0"/>
              </a:spcAft>
            </a:pPr>
            <a:endParaRPr lang="en-US" b="1" dirty="0">
              <a:solidFill>
                <a:srgbClr val="002060"/>
              </a:solidFill>
            </a:endParaRPr>
          </a:p>
          <a:p>
            <a:pPr rtl="0">
              <a:spcBef>
                <a:spcPts val="0"/>
              </a:spcBef>
              <a:spcAft>
                <a:spcPts val="0"/>
              </a:spcAft>
            </a:pPr>
            <a:endParaRPr lang="en-US" b="1" dirty="0">
              <a:solidFill>
                <a:srgbClr val="002060"/>
              </a:solidFill>
            </a:endParaRPr>
          </a:p>
          <a:p>
            <a:pPr rtl="0">
              <a:spcBef>
                <a:spcPts val="0"/>
              </a:spcBef>
              <a:spcAft>
                <a:spcPts val="0"/>
              </a:spcAft>
            </a:pPr>
            <a:endParaRPr lang="en-US" b="1" dirty="0">
              <a:solidFill>
                <a:srgbClr val="002060"/>
              </a:solidFill>
            </a:endParaRPr>
          </a:p>
          <a:p>
            <a:pPr rtl="0">
              <a:spcBef>
                <a:spcPts val="0"/>
              </a:spcBef>
              <a:spcAft>
                <a:spcPts val="0"/>
              </a:spcAft>
            </a:pPr>
            <a:endParaRPr lang="en-US" b="1" i="0" u="none" strike="noStrike" dirty="0">
              <a:solidFill>
                <a:srgbClr val="002060"/>
              </a:solidFill>
              <a:effectLst/>
            </a:endParaRPr>
          </a:p>
          <a:p>
            <a:pPr rtl="0">
              <a:spcBef>
                <a:spcPts val="0"/>
              </a:spcBef>
              <a:spcAft>
                <a:spcPts val="0"/>
              </a:spcAft>
            </a:pPr>
            <a:endParaRPr lang="en-US" b="1" i="0" u="none" strike="noStrike" dirty="0">
              <a:solidFill>
                <a:srgbClr val="002060"/>
              </a:solidFill>
              <a:effectLst/>
            </a:endParaRPr>
          </a:p>
          <a:p>
            <a:pPr rtl="0">
              <a:spcBef>
                <a:spcPts val="0"/>
              </a:spcBef>
              <a:spcAft>
                <a:spcPts val="0"/>
              </a:spcAft>
            </a:pPr>
            <a:endParaRPr lang="en-US" b="1" dirty="0">
              <a:solidFill>
                <a:srgbClr val="002060"/>
              </a:solidFill>
            </a:endParaRPr>
          </a:p>
          <a:p>
            <a:pPr rtl="0">
              <a:spcBef>
                <a:spcPts val="0"/>
              </a:spcBef>
              <a:spcAft>
                <a:spcPts val="0"/>
              </a:spcAft>
            </a:pPr>
            <a:endParaRPr lang="en-US" b="1" i="0" u="none" strike="noStrike" dirty="0">
              <a:solidFill>
                <a:srgbClr val="002060"/>
              </a:solidFill>
              <a:effectLst/>
            </a:endParaRPr>
          </a:p>
          <a:p>
            <a:pPr rtl="0">
              <a:spcBef>
                <a:spcPts val="0"/>
              </a:spcBef>
              <a:spcAft>
                <a:spcPts val="0"/>
              </a:spcAft>
            </a:pPr>
            <a:r>
              <a:rPr lang="en-US" sz="2000" b="1" i="0" u="none" strike="noStrike" dirty="0">
                <a:effectLst/>
              </a:rPr>
              <a:t>Reporting</a:t>
            </a:r>
            <a:endParaRPr lang="en-US" sz="2000" dirty="0">
              <a:effectLst/>
            </a:endParaRPr>
          </a:p>
          <a:p>
            <a:pPr rtl="0" fontAlgn="base">
              <a:spcBef>
                <a:spcPts val="0"/>
              </a:spcBef>
              <a:spcAft>
                <a:spcPts val="0"/>
              </a:spcAft>
              <a:buFont typeface="Arial" panose="020B0604020202020204" pitchFamily="34" charset="0"/>
              <a:buChar char="•"/>
            </a:pPr>
            <a:r>
              <a:rPr lang="en-US" sz="2000" b="0" i="0" u="none" strike="noStrike" dirty="0">
                <a:effectLst/>
              </a:rPr>
              <a:t>Progress reports in Anchorbase – </a:t>
            </a:r>
          </a:p>
          <a:p>
            <a:pPr lvl="1" fontAlgn="base">
              <a:buFont typeface="Arial" panose="020B0604020202020204" pitchFamily="34" charset="0"/>
              <a:buChar char="•"/>
            </a:pPr>
            <a:r>
              <a:rPr lang="en-US" sz="2000" dirty="0"/>
              <a:t>Submit on Dec</a:t>
            </a:r>
            <a:r>
              <a:rPr lang="en-US" sz="2000" b="0" i="0" u="none" strike="noStrike" dirty="0">
                <a:effectLst/>
              </a:rPr>
              <a:t>15 and May 15</a:t>
            </a:r>
          </a:p>
          <a:p>
            <a:pPr rtl="0" fontAlgn="base">
              <a:spcBef>
                <a:spcPts val="0"/>
              </a:spcBef>
              <a:spcAft>
                <a:spcPts val="0"/>
              </a:spcAft>
              <a:buFont typeface="Arial" panose="020B0604020202020204" pitchFamily="34" charset="0"/>
              <a:buChar char="•"/>
            </a:pPr>
            <a:endParaRPr lang="en-US" sz="2000" b="0" i="0" u="none" strike="noStrike" dirty="0">
              <a:effectLst/>
            </a:endParaRPr>
          </a:p>
          <a:p>
            <a:pPr rtl="0" fontAlgn="base">
              <a:spcBef>
                <a:spcPts val="0"/>
              </a:spcBef>
              <a:spcAft>
                <a:spcPts val="0"/>
              </a:spcAft>
              <a:buFont typeface="Arial" panose="020B0604020202020204" pitchFamily="34" charset="0"/>
              <a:buChar char="•"/>
            </a:pPr>
            <a:r>
              <a:rPr lang="en-US" sz="2000" b="0" i="0" u="none" strike="noStrike" dirty="0">
                <a:effectLst/>
              </a:rPr>
              <a:t>Steps in Log Service Hours Task</a:t>
            </a:r>
          </a:p>
          <a:p>
            <a:pPr marL="269875" rtl="0" fontAlgn="base">
              <a:spcBef>
                <a:spcPts val="0"/>
              </a:spcBef>
              <a:spcAft>
                <a:spcPts val="0"/>
              </a:spcAft>
              <a:buFont typeface="+mj-lt"/>
              <a:buAutoNum type="arabicPeriod"/>
            </a:pPr>
            <a:r>
              <a:rPr lang="en-US" sz="2000" b="0" i="0" u="none" strike="noStrike" dirty="0">
                <a:effectLst/>
              </a:rPr>
              <a:t>Describe Do Good SFS activities</a:t>
            </a:r>
          </a:p>
          <a:p>
            <a:pPr marL="269875" rtl="0" fontAlgn="base">
              <a:spcBef>
                <a:spcPts val="0"/>
              </a:spcBef>
              <a:spcAft>
                <a:spcPts val="0"/>
              </a:spcAft>
              <a:buFont typeface="+mj-lt"/>
              <a:buAutoNum type="arabicPeriod"/>
            </a:pPr>
            <a:r>
              <a:rPr lang="en-US" sz="2000" b="0" i="0" u="none" strike="noStrike" dirty="0">
                <a:effectLst/>
              </a:rPr>
              <a:t>Number of Do Good SFS hours</a:t>
            </a:r>
          </a:p>
          <a:p>
            <a:pPr marL="269875" rtl="0" fontAlgn="base">
              <a:spcBef>
                <a:spcPts val="0"/>
              </a:spcBef>
              <a:spcAft>
                <a:spcPts val="0"/>
              </a:spcAft>
              <a:buFont typeface="+mj-lt"/>
              <a:buAutoNum type="arabicPeriod"/>
            </a:pPr>
            <a:r>
              <a:rPr lang="en-US" sz="2000" b="0" i="0" u="none" strike="noStrike" dirty="0">
                <a:effectLst/>
              </a:rPr>
              <a:t>Number of Do Good non-SFS hours</a:t>
            </a:r>
          </a:p>
          <a:p>
            <a:pPr marL="269875" rtl="0" fontAlgn="base">
              <a:spcBef>
                <a:spcPts val="0"/>
              </a:spcBef>
              <a:spcAft>
                <a:spcPts val="0"/>
              </a:spcAft>
              <a:buFont typeface="+mj-lt"/>
              <a:buAutoNum type="arabicPeriod"/>
            </a:pPr>
            <a:r>
              <a:rPr lang="en-US" sz="2000" b="0" i="0" u="none" strike="noStrike" dirty="0">
                <a:effectLst/>
              </a:rPr>
              <a:t>Upload tracker spreadsheet</a:t>
            </a:r>
          </a:p>
          <a:p>
            <a:pPr lvl="1">
              <a:buClr>
                <a:schemeClr val="dk1"/>
              </a:buClr>
              <a:buSzPts val="700"/>
            </a:pPr>
            <a:endParaRPr lang="en-US" sz="2000" dirty="0">
              <a:solidFill>
                <a:schemeClr val="dk1"/>
              </a:solidFill>
            </a:endParaRPr>
          </a:p>
          <a:p>
            <a:pPr marL="1143000"/>
            <a:endParaRPr sz="1750" dirty="0">
              <a:solidFill>
                <a:schemeClr val="dk1"/>
              </a:solidFill>
            </a:endParaRPr>
          </a:p>
        </p:txBody>
      </p:sp>
      <p:pic>
        <p:nvPicPr>
          <p:cNvPr id="3" name="Picture 2" descr="Background pattern&#10;&#10;Description automatically generated">
            <a:extLst>
              <a:ext uri="{FF2B5EF4-FFF2-40B4-BE49-F238E27FC236}">
                <a16:creationId xmlns:a16="http://schemas.microsoft.com/office/drawing/2014/main" id="{457EC82B-3F96-4FE1-936F-67E053AB9D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933" y="1830396"/>
            <a:ext cx="1927417" cy="2895408"/>
          </a:xfrm>
          <a:prstGeom prst="rect">
            <a:avLst/>
          </a:prstGeom>
        </p:spPr>
      </p:pic>
      <p:pic>
        <p:nvPicPr>
          <p:cNvPr id="4" name="Picture 3" descr="A close-up of a form&#10;&#10;AI-generated content may be incorrect.">
            <a:extLst>
              <a:ext uri="{FF2B5EF4-FFF2-40B4-BE49-F238E27FC236}">
                <a16:creationId xmlns:a16="http://schemas.microsoft.com/office/drawing/2014/main" id="{52FDA2B6-B4B6-1785-A405-37EE2918FB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7024" y="1513768"/>
            <a:ext cx="7772400" cy="1915232"/>
          </a:xfrm>
          <a:prstGeom prst="rect">
            <a:avLst/>
          </a:prstGeom>
        </p:spPr>
      </p:pic>
    </p:spTree>
    <p:extLst>
      <p:ext uri="{BB962C8B-B14F-4D97-AF65-F5344CB8AC3E}">
        <p14:creationId xmlns:p14="http://schemas.microsoft.com/office/powerpoint/2010/main" val="1202416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EA48D02-9297-5E8B-BC2A-9D9681D5D2BB}"/>
              </a:ext>
            </a:extLst>
          </p:cNvPr>
          <p:cNvSpPr txBox="1"/>
          <p:nvPr/>
        </p:nvSpPr>
        <p:spPr>
          <a:xfrm>
            <a:off x="813816" y="1220703"/>
            <a:ext cx="10972800" cy="3657411"/>
          </a:xfrm>
          <a:prstGeom prst="rect">
            <a:avLst/>
          </a:prstGeom>
          <a:noFill/>
        </p:spPr>
        <p:txBody>
          <a:bodyPr wrap="square">
            <a:spAutoFit/>
          </a:bodyPr>
          <a:lstStyle/>
          <a:p>
            <a:pPr marL="0" marR="0" lvl="0" indent="0" algn="ctr" rtl="0">
              <a:lnSpc>
                <a:spcPct val="100000"/>
              </a:lnSpc>
              <a:spcBef>
                <a:spcPts val="0"/>
              </a:spcBef>
              <a:spcAft>
                <a:spcPts val="0"/>
              </a:spcAft>
              <a:buClr>
                <a:srgbClr val="000000"/>
              </a:buClr>
              <a:buSzPts val="1400"/>
              <a:buFont typeface="Arial"/>
              <a:buNone/>
            </a:pPr>
            <a:r>
              <a:rPr lang="en-US" sz="3200" b="1" i="0" u="none" strike="noStrike" cap="none" dirty="0">
                <a:solidFill>
                  <a:srgbClr val="DC948A"/>
                </a:solidFill>
                <a:latin typeface="Georgia" panose="02040502050405020303" pitchFamily="18" charset="0"/>
                <a:ea typeface="Georgia"/>
                <a:cs typeface="Georgia"/>
                <a:sym typeface="Georgia"/>
              </a:rPr>
              <a:t>Fundraising</a:t>
            </a:r>
            <a:endParaRPr lang="en-US" sz="3200" b="0" i="0" u="none" strike="noStrike" cap="none" dirty="0">
              <a:solidFill>
                <a:srgbClr val="002060"/>
              </a:solidFill>
              <a:latin typeface="Georgia" panose="02040502050405020303" pitchFamily="18" charset="0"/>
              <a:ea typeface="Arial"/>
              <a:cs typeface="Arial"/>
              <a:sym typeface="Arial"/>
            </a:endParaRPr>
          </a:p>
          <a:p>
            <a:pPr marL="0" marR="0" lvl="0" indent="0" algn="l" rtl="0">
              <a:lnSpc>
                <a:spcPct val="100000"/>
              </a:lnSpc>
              <a:spcBef>
                <a:spcPts val="200"/>
              </a:spcBef>
              <a:spcAft>
                <a:spcPts val="0"/>
              </a:spcAft>
              <a:buNone/>
            </a:pPr>
            <a:endParaRPr lang="en-US" sz="2000" b="0" i="0" u="none" strike="noStrike" cap="none" dirty="0">
              <a:solidFill>
                <a:srgbClr val="002060"/>
              </a:solidFill>
              <a:latin typeface="Aptos" panose="020B0004020202020204" pitchFamily="34" charset="0"/>
              <a:ea typeface="Arial"/>
              <a:cs typeface="Arial"/>
              <a:sym typeface="Arial"/>
            </a:endParaRPr>
          </a:p>
          <a:p>
            <a:pPr marL="0" marR="0" lvl="0" indent="0" algn="l" rtl="0">
              <a:lnSpc>
                <a:spcPct val="100000"/>
              </a:lnSpc>
              <a:spcBef>
                <a:spcPts val="200"/>
              </a:spcBef>
              <a:spcAft>
                <a:spcPts val="0"/>
              </a:spcAft>
              <a:buNone/>
            </a:pPr>
            <a:r>
              <a:rPr lang="en-US" sz="2400" b="0" i="0" u="none" strike="noStrike" cap="none" dirty="0">
                <a:solidFill>
                  <a:srgbClr val="002060"/>
                </a:solidFill>
                <a:latin typeface="Aptos" panose="020B0004020202020204" pitchFamily="34" charset="0"/>
                <a:ea typeface="Arial"/>
                <a:cs typeface="Arial"/>
                <a:sym typeface="Arial"/>
              </a:rPr>
              <a:t>Time devoted to raising money </a:t>
            </a:r>
            <a:r>
              <a:rPr lang="en-US" sz="2400" dirty="0">
                <a:solidFill>
                  <a:srgbClr val="002060"/>
                </a:solidFill>
                <a:latin typeface="Aptos" panose="020B0004020202020204" pitchFamily="34" charset="0"/>
                <a:ea typeface="Arial"/>
                <a:cs typeface="Arial"/>
                <a:sym typeface="Arial"/>
              </a:rPr>
              <a:t>in the name of</a:t>
            </a:r>
            <a:r>
              <a:rPr lang="en-US" sz="2400" b="0" i="0" u="none" strike="noStrike" cap="none" dirty="0">
                <a:solidFill>
                  <a:srgbClr val="002060"/>
                </a:solidFill>
                <a:latin typeface="Aptos" panose="020B0004020202020204" pitchFamily="34" charset="0"/>
                <a:ea typeface="Arial"/>
                <a:cs typeface="Arial"/>
                <a:sym typeface="Arial"/>
              </a:rPr>
              <a:t> the Delta Gamma Foundation for both the Foundation and local organizations that fit our Service for Sight mission.</a:t>
            </a:r>
            <a:endParaRPr lang="en-US" sz="2400" b="0" i="0" u="none" strike="noStrike" cap="none" dirty="0">
              <a:latin typeface="Aptos" panose="020B0004020202020204" pitchFamily="34" charset="0"/>
              <a:sym typeface="Arial"/>
            </a:endParaRPr>
          </a:p>
          <a:p>
            <a:pPr marL="0" marR="0" lvl="0" indent="0" algn="l" rtl="0">
              <a:lnSpc>
                <a:spcPct val="100000"/>
              </a:lnSpc>
              <a:spcBef>
                <a:spcPts val="200"/>
              </a:spcBef>
              <a:spcAft>
                <a:spcPts val="0"/>
              </a:spcAft>
              <a:buNone/>
            </a:pPr>
            <a:endParaRPr lang="en-US" sz="2400" dirty="0">
              <a:solidFill>
                <a:srgbClr val="002060"/>
              </a:solidFill>
              <a:latin typeface="Aptos" panose="020B0004020202020204" pitchFamily="34" charset="0"/>
              <a:ea typeface="Georgia"/>
              <a:cs typeface="Arial" panose="020B0604020202020204" pitchFamily="34" charset="0"/>
              <a:sym typeface="Arial"/>
            </a:endParaRPr>
          </a:p>
          <a:p>
            <a:pPr marL="0" marR="0" lvl="0" indent="0" algn="l" rtl="0">
              <a:lnSpc>
                <a:spcPct val="100000"/>
              </a:lnSpc>
              <a:spcBef>
                <a:spcPts val="200"/>
              </a:spcBef>
              <a:spcAft>
                <a:spcPts val="0"/>
              </a:spcAft>
              <a:buNone/>
            </a:pPr>
            <a:r>
              <a:rPr lang="en-US" sz="2400" dirty="0">
                <a:solidFill>
                  <a:srgbClr val="002060"/>
                </a:solidFill>
                <a:latin typeface="Aptos" panose="020B0004020202020204" pitchFamily="34" charset="0"/>
                <a:ea typeface="Georgia"/>
                <a:cs typeface="Arial" panose="020B0604020202020204" pitchFamily="34" charset="0"/>
                <a:sym typeface="Georgia"/>
              </a:rPr>
              <a:t>Donations </a:t>
            </a:r>
            <a:r>
              <a:rPr lang="en-US" sz="2400" i="0" u="none" strike="noStrike" cap="none" dirty="0">
                <a:solidFill>
                  <a:srgbClr val="002060"/>
                </a:solidFill>
                <a:latin typeface="Aptos" panose="020B0004020202020204" pitchFamily="34" charset="0"/>
                <a:ea typeface="Georgia"/>
                <a:cs typeface="Arial" panose="020B0604020202020204" pitchFamily="34" charset="0"/>
                <a:sym typeface="Georgia"/>
              </a:rPr>
              <a:t>Support Three Areas</a:t>
            </a:r>
          </a:p>
          <a:p>
            <a:pPr marL="342900" marR="0" lvl="0" indent="-342900" algn="l" rtl="0">
              <a:lnSpc>
                <a:spcPct val="100000"/>
              </a:lnSpc>
              <a:spcBef>
                <a:spcPts val="200"/>
              </a:spcBef>
              <a:spcAft>
                <a:spcPts val="0"/>
              </a:spcAft>
              <a:buFont typeface="Arial" panose="020B0604020202020204" pitchFamily="34" charset="0"/>
              <a:buChar char="•"/>
            </a:pPr>
            <a:r>
              <a:rPr lang="en-US" sz="2400" i="0" u="none" strike="noStrike" cap="none" dirty="0">
                <a:solidFill>
                  <a:srgbClr val="002060"/>
                </a:solidFill>
                <a:latin typeface="Aptos" panose="020B0004020202020204" pitchFamily="34" charset="0"/>
                <a:ea typeface="Arial"/>
                <a:cs typeface="Arial" panose="020B0604020202020204" pitchFamily="34" charset="0"/>
                <a:sym typeface="Arial"/>
              </a:rPr>
              <a:t>Individual Member Support</a:t>
            </a:r>
          </a:p>
          <a:p>
            <a:pPr marL="342900" marR="0" lvl="0" indent="-342900" algn="l" rtl="0">
              <a:lnSpc>
                <a:spcPct val="100000"/>
              </a:lnSpc>
              <a:spcBef>
                <a:spcPts val="200"/>
              </a:spcBef>
              <a:spcAft>
                <a:spcPts val="0"/>
              </a:spcAft>
              <a:buFont typeface="Arial" panose="020B0604020202020204" pitchFamily="34" charset="0"/>
              <a:buChar char="•"/>
            </a:pPr>
            <a:r>
              <a:rPr lang="en-US" sz="2400" i="0" u="none" strike="noStrike" cap="none" dirty="0">
                <a:solidFill>
                  <a:srgbClr val="002060"/>
                </a:solidFill>
                <a:latin typeface="Aptos" panose="020B0004020202020204" pitchFamily="34" charset="0"/>
                <a:ea typeface="Arial"/>
                <a:cs typeface="Arial" panose="020B0604020202020204" pitchFamily="34" charset="0"/>
                <a:sym typeface="Arial"/>
              </a:rPr>
              <a:t>Training and Programming</a:t>
            </a:r>
          </a:p>
          <a:p>
            <a:pPr marL="342900" marR="0" lvl="0" indent="-342900" algn="l" rtl="0">
              <a:lnSpc>
                <a:spcPct val="100000"/>
              </a:lnSpc>
              <a:spcBef>
                <a:spcPts val="200"/>
              </a:spcBef>
              <a:spcAft>
                <a:spcPts val="0"/>
              </a:spcAft>
              <a:buFont typeface="Arial" panose="020B0604020202020204" pitchFamily="34" charset="0"/>
              <a:buChar char="•"/>
            </a:pPr>
            <a:r>
              <a:rPr lang="en-US" sz="2400" dirty="0">
                <a:solidFill>
                  <a:srgbClr val="002060"/>
                </a:solidFill>
                <a:latin typeface="Aptos" panose="020B0004020202020204" pitchFamily="34" charset="0"/>
                <a:cs typeface="Arial" panose="020B0604020202020204" pitchFamily="34" charset="0"/>
                <a:sym typeface="Arial"/>
              </a:rPr>
              <a:t>Service for Sight</a:t>
            </a:r>
            <a:endParaRPr lang="en-US" sz="2400" dirty="0">
              <a:latin typeface="Aptos" panose="020B0004020202020204" pitchFamily="34" charset="0"/>
            </a:endParaRPr>
          </a:p>
        </p:txBody>
      </p:sp>
    </p:spTree>
    <p:extLst>
      <p:ext uri="{BB962C8B-B14F-4D97-AF65-F5344CB8AC3E}">
        <p14:creationId xmlns:p14="http://schemas.microsoft.com/office/powerpoint/2010/main" val="61055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
        <p:cNvGrpSpPr/>
        <p:nvPr/>
      </p:nvGrpSpPr>
      <p:grpSpPr>
        <a:xfrm>
          <a:off x="0" y="0"/>
          <a:ext cx="0" cy="0"/>
          <a:chOff x="0" y="0"/>
          <a:chExt cx="0" cy="0"/>
        </a:xfrm>
      </p:grpSpPr>
      <p:sp>
        <p:nvSpPr>
          <p:cNvPr id="12" name="Google Shape;12;p4"/>
          <p:cNvSpPr/>
          <p:nvPr/>
        </p:nvSpPr>
        <p:spPr>
          <a:xfrm>
            <a:off x="2148840" y="762004"/>
            <a:ext cx="8851391" cy="5748524"/>
          </a:xfrm>
          <a:prstGeom prst="rect">
            <a:avLst/>
          </a:prstGeom>
          <a:noFill/>
          <a:ln>
            <a:noFill/>
          </a:ln>
        </p:spPr>
        <p:txBody>
          <a:bodyPr spcFirstLastPara="1" wrap="square" lIns="228563" tIns="114250" rIns="228563" bIns="114250" anchor="t" anchorCtr="0">
            <a:noAutofit/>
          </a:bodyPr>
          <a:lstStyle/>
          <a:p>
            <a:pPr>
              <a:buClr>
                <a:srgbClr val="000000"/>
              </a:buClr>
            </a:pPr>
            <a:r>
              <a:rPr lang="en-US" sz="3200" b="1" dirty="0">
                <a:solidFill>
                  <a:srgbClr val="DC948A"/>
                </a:solidFill>
                <a:latin typeface="Georgia"/>
                <a:sym typeface="Georgia"/>
              </a:rPr>
              <a:t>Fundraising Reporting &amp; Distribution</a:t>
            </a:r>
            <a:endParaRPr sz="3200" b="1" dirty="0">
              <a:solidFill>
                <a:srgbClr val="DC948A"/>
              </a:solidFill>
              <a:latin typeface="Georgia"/>
              <a:sym typeface="Georgia"/>
            </a:endParaRPr>
          </a:p>
          <a:p>
            <a:pPr>
              <a:buClr>
                <a:schemeClr val="dk1"/>
              </a:buClr>
              <a:buSzPts val="700"/>
            </a:pPr>
            <a:endParaRPr lang="en-US" sz="1750" dirty="0">
              <a:solidFill>
                <a:schemeClr val="dk1"/>
              </a:solidFill>
            </a:endParaRPr>
          </a:p>
          <a:p>
            <a:pPr lvl="1">
              <a:buClr>
                <a:schemeClr val="dk1"/>
              </a:buClr>
              <a:buSzPts val="700"/>
            </a:pPr>
            <a:r>
              <a:rPr lang="en-US" sz="2400" b="1" dirty="0">
                <a:solidFill>
                  <a:schemeClr val="dk1"/>
                </a:solidFill>
              </a:rPr>
              <a:t>FFRF= Fundraising Finance Report Form</a:t>
            </a:r>
            <a:r>
              <a:rPr lang="en-US" sz="2400" dirty="0">
                <a:solidFill>
                  <a:schemeClr val="dk1"/>
                </a:solidFill>
              </a:rPr>
              <a:t>: </a:t>
            </a:r>
          </a:p>
          <a:p>
            <a:pPr marL="800100" lvl="1" indent="-342900">
              <a:buClr>
                <a:schemeClr val="dk1"/>
              </a:buClr>
              <a:buSzPts val="700"/>
              <a:buFont typeface="Arial" panose="020B0604020202020204" pitchFamily="34" charset="0"/>
              <a:buChar char="•"/>
            </a:pPr>
            <a:r>
              <a:rPr lang="en-US" sz="2400" dirty="0">
                <a:solidFill>
                  <a:schemeClr val="dk1"/>
                </a:solidFill>
              </a:rPr>
              <a:t>Event name with your group named in the title</a:t>
            </a:r>
          </a:p>
          <a:p>
            <a:pPr marL="800100" lvl="1" indent="-342900">
              <a:buClr>
                <a:schemeClr val="dk1"/>
              </a:buClr>
              <a:buSzPts val="700"/>
              <a:buFont typeface="Arial" panose="020B0604020202020204" pitchFamily="34" charset="0"/>
              <a:buChar char="•"/>
            </a:pPr>
            <a:r>
              <a:rPr lang="en-US" sz="2400" dirty="0">
                <a:solidFill>
                  <a:schemeClr val="dk1"/>
                </a:solidFill>
              </a:rPr>
              <a:t>Brief Description</a:t>
            </a:r>
          </a:p>
          <a:p>
            <a:pPr marL="800100" lvl="1" indent="-342900">
              <a:buClr>
                <a:schemeClr val="dk1"/>
              </a:buClr>
              <a:buSzPts val="700"/>
              <a:buFont typeface="Arial" panose="020B0604020202020204" pitchFamily="34" charset="0"/>
              <a:buChar char="•"/>
            </a:pPr>
            <a:r>
              <a:rPr lang="en-US" sz="2400" dirty="0">
                <a:solidFill>
                  <a:schemeClr val="dk1"/>
                </a:solidFill>
              </a:rPr>
              <a:t>Income</a:t>
            </a:r>
          </a:p>
          <a:p>
            <a:pPr marL="800100" lvl="1" indent="-342900">
              <a:buClr>
                <a:schemeClr val="dk1"/>
              </a:buClr>
              <a:buSzPts val="700"/>
              <a:buFont typeface="Arial" panose="020B0604020202020204" pitchFamily="34" charset="0"/>
              <a:buChar char="•"/>
            </a:pPr>
            <a:r>
              <a:rPr lang="en-US" sz="2400" dirty="0">
                <a:solidFill>
                  <a:schemeClr val="dk1"/>
                </a:solidFill>
              </a:rPr>
              <a:t>Expenses</a:t>
            </a:r>
          </a:p>
          <a:p>
            <a:pPr marL="800100" lvl="1" indent="-342900">
              <a:buClr>
                <a:schemeClr val="dk1"/>
              </a:buClr>
              <a:buSzPts val="700"/>
              <a:buFont typeface="Arial" panose="020B0604020202020204" pitchFamily="34" charset="0"/>
              <a:buChar char="•"/>
            </a:pPr>
            <a:r>
              <a:rPr lang="en-US" sz="2400" dirty="0">
                <a:solidFill>
                  <a:schemeClr val="dk1"/>
                </a:solidFill>
              </a:rPr>
              <a:t>Total Profit</a:t>
            </a:r>
          </a:p>
          <a:p>
            <a:pPr lvl="1">
              <a:buClr>
                <a:schemeClr val="dk1"/>
              </a:buClr>
              <a:buSzPts val="700"/>
            </a:pPr>
            <a:endParaRPr lang="en-US" sz="2400" dirty="0">
              <a:solidFill>
                <a:schemeClr val="dk1"/>
              </a:solidFill>
            </a:endParaRPr>
          </a:p>
          <a:p>
            <a:pPr lvl="1">
              <a:buClr>
                <a:schemeClr val="dk1"/>
              </a:buClr>
              <a:buSzPts val="700"/>
            </a:pPr>
            <a:r>
              <a:rPr lang="en-US" sz="2400" b="1" dirty="0">
                <a:solidFill>
                  <a:schemeClr val="dk1"/>
                </a:solidFill>
              </a:rPr>
              <a:t>Distribution Plan</a:t>
            </a:r>
          </a:p>
          <a:p>
            <a:pPr lvl="1">
              <a:buClr>
                <a:schemeClr val="dk1"/>
              </a:buClr>
              <a:buSzPts val="700"/>
            </a:pPr>
            <a:r>
              <a:rPr lang="en-US" sz="2400" dirty="0">
                <a:solidFill>
                  <a:schemeClr val="dk1"/>
                </a:solidFill>
              </a:rPr>
              <a:t>All to DG Foundation or Share with local organization.  </a:t>
            </a:r>
          </a:p>
          <a:p>
            <a:pPr marL="800100" lvl="1" indent="-342900">
              <a:buClr>
                <a:schemeClr val="dk1"/>
              </a:buClr>
              <a:buSzPts val="700"/>
              <a:buFont typeface="Arial" panose="020B0604020202020204" pitchFamily="34" charset="0"/>
              <a:buChar char="•"/>
            </a:pPr>
            <a:r>
              <a:rPr lang="en-US" sz="2400" dirty="0">
                <a:solidFill>
                  <a:schemeClr val="dk1"/>
                </a:solidFill>
              </a:rPr>
              <a:t>List the organization</a:t>
            </a:r>
          </a:p>
          <a:p>
            <a:pPr marL="800100" lvl="1" indent="-342900">
              <a:buClr>
                <a:schemeClr val="dk1"/>
              </a:buClr>
              <a:buSzPts val="700"/>
              <a:buFont typeface="Arial" panose="020B0604020202020204" pitchFamily="34" charset="0"/>
              <a:buChar char="•"/>
            </a:pPr>
            <a:r>
              <a:rPr lang="en-US" sz="2400" dirty="0">
                <a:solidFill>
                  <a:schemeClr val="dk1"/>
                </a:solidFill>
              </a:rPr>
              <a:t>Address</a:t>
            </a:r>
          </a:p>
          <a:p>
            <a:pPr marL="800100" lvl="1" indent="-342900">
              <a:buClr>
                <a:schemeClr val="dk1"/>
              </a:buClr>
              <a:buSzPts val="700"/>
              <a:buFont typeface="Arial" panose="020B0604020202020204" pitchFamily="34" charset="0"/>
              <a:buChar char="•"/>
            </a:pPr>
            <a:r>
              <a:rPr lang="en-US" sz="2400" dirty="0">
                <a:solidFill>
                  <a:schemeClr val="dk1"/>
                </a:solidFill>
              </a:rPr>
              <a:t>Dollar amount </a:t>
            </a:r>
          </a:p>
          <a:p>
            <a:pPr lvl="1">
              <a:buClr>
                <a:schemeClr val="dk1"/>
              </a:buClr>
              <a:buSzPts val="700"/>
            </a:pPr>
            <a:r>
              <a:rPr lang="en-US" sz="2400" dirty="0">
                <a:solidFill>
                  <a:schemeClr val="dk1"/>
                </a:solidFill>
              </a:rPr>
              <a:t>(Minimum 10% stays with the Foundation)</a:t>
            </a:r>
            <a:endParaRPr sz="2400" dirty="0">
              <a:solidFill>
                <a:schemeClr val="dk1"/>
              </a:solidFill>
            </a:endParaRPr>
          </a:p>
          <a:p>
            <a:pPr>
              <a:lnSpc>
                <a:spcPct val="115000"/>
              </a:lnSpc>
            </a:pPr>
            <a:endParaRPr sz="1750" dirty="0">
              <a:solidFill>
                <a:schemeClr val="dk1"/>
              </a:solidFill>
            </a:endParaRPr>
          </a:p>
          <a:p>
            <a:pPr marL="428625" indent="-317500">
              <a:buClr>
                <a:schemeClr val="dk1"/>
              </a:buClr>
              <a:buSzPts val="700"/>
            </a:pPr>
            <a:endParaRPr sz="1750" dirty="0">
              <a:solidFill>
                <a:schemeClr val="dk1"/>
              </a:solidFill>
            </a:endParaRPr>
          </a:p>
          <a:p>
            <a:pPr marL="1143000"/>
            <a:endParaRPr sz="1750" dirty="0">
              <a:solidFill>
                <a:schemeClr val="dk1"/>
              </a:solidFill>
            </a:endParaRPr>
          </a:p>
        </p:txBody>
      </p:sp>
    </p:spTree>
    <p:extLst>
      <p:ext uri="{BB962C8B-B14F-4D97-AF65-F5344CB8AC3E}">
        <p14:creationId xmlns:p14="http://schemas.microsoft.com/office/powerpoint/2010/main" val="2627695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6"/>
          <p:cNvSpPr/>
          <p:nvPr/>
        </p:nvSpPr>
        <p:spPr>
          <a:xfrm>
            <a:off x="2686833" y="694944"/>
            <a:ext cx="8514567" cy="6000593"/>
          </a:xfrm>
          <a:prstGeom prst="rect">
            <a:avLst/>
          </a:prstGeom>
          <a:noFill/>
          <a:ln>
            <a:noFill/>
          </a:ln>
        </p:spPr>
        <p:txBody>
          <a:bodyPr spcFirstLastPara="1" wrap="square" lIns="228563" tIns="114250" rIns="228563" bIns="114250" anchor="t" anchorCtr="0">
            <a:noAutofit/>
          </a:bodyPr>
          <a:lstStyle/>
          <a:p>
            <a:r>
              <a:rPr lang="en-US" sz="3200" b="1" dirty="0">
                <a:solidFill>
                  <a:srgbClr val="DC948A"/>
                </a:solidFill>
                <a:latin typeface="Georgia"/>
                <a:ea typeface="Georgia"/>
                <a:cs typeface="Georgia"/>
                <a:sym typeface="Georgia"/>
              </a:rPr>
              <a:t>Foundation Resources</a:t>
            </a:r>
          </a:p>
          <a:p>
            <a:endParaRPr lang="en-US" dirty="0"/>
          </a:p>
          <a:p>
            <a:r>
              <a:rPr lang="en-US" sz="2000" u="sng" dirty="0">
                <a:cs typeface="Arial" panose="020B0604020202020204" pitchFamily="34" charset="0"/>
                <a:hlinkClick r:id="rId3"/>
              </a:rPr>
              <a:t>Foundation Focus: Alumnae Edition</a:t>
            </a:r>
            <a:r>
              <a:rPr lang="en-US" sz="2000" dirty="0">
                <a:cs typeface="Arial" panose="020B0604020202020204" pitchFamily="34" charset="0"/>
              </a:rPr>
              <a:t>  - </a:t>
            </a:r>
            <a:r>
              <a:rPr lang="en-US" sz="2000" dirty="0">
                <a:ea typeface="Calibri" panose="020F0502020204030204" pitchFamily="34" charset="0"/>
                <a:cs typeface="Calibri" panose="020F0502020204030204" pitchFamily="34" charset="0"/>
              </a:rPr>
              <a:t>updated January 2025</a:t>
            </a:r>
          </a:p>
          <a:p>
            <a:endParaRPr lang="en-US" sz="2000" dirty="0">
              <a:solidFill>
                <a:schemeClr val="dk1"/>
              </a:solidFill>
              <a:ea typeface="Arial"/>
              <a:cs typeface="Arial"/>
              <a:sym typeface="Arial"/>
            </a:endParaRPr>
          </a:p>
          <a:p>
            <a:pPr>
              <a:buClr>
                <a:schemeClr val="dk1"/>
              </a:buClr>
              <a:buSzPts val="700"/>
            </a:pPr>
            <a:r>
              <a:rPr lang="en-US" sz="2000" u="sng" dirty="0">
                <a:hlinkClick r:id="rId4"/>
              </a:rPr>
              <a:t>Alumnae Officer Navigation Guides 2025</a:t>
            </a:r>
            <a:r>
              <a:rPr lang="en-US" sz="2000" dirty="0">
                <a:solidFill>
                  <a:schemeClr val="dk1"/>
                </a:solidFill>
              </a:rPr>
              <a:t> - </a:t>
            </a:r>
            <a:r>
              <a:rPr lang="en-US" sz="2000" dirty="0" err="1">
                <a:solidFill>
                  <a:schemeClr val="dk1"/>
                </a:solidFill>
              </a:rPr>
              <a:t>vp</a:t>
            </a:r>
            <a:r>
              <a:rPr lang="en-US" sz="2000" dirty="0">
                <a:solidFill>
                  <a:schemeClr val="dk1"/>
                </a:solidFill>
              </a:rPr>
              <a:t>: Foundation pages 9 &amp; 10</a:t>
            </a:r>
            <a:endParaRPr lang="en-US" sz="2000" b="1" dirty="0">
              <a:solidFill>
                <a:schemeClr val="dk1"/>
              </a:solidFill>
              <a:ea typeface="Arial"/>
              <a:cs typeface="Arial"/>
              <a:sym typeface="Arial"/>
            </a:endParaRPr>
          </a:p>
          <a:p>
            <a:pPr>
              <a:buClr>
                <a:schemeClr val="dk1"/>
              </a:buClr>
              <a:buSzPts val="700"/>
            </a:pPr>
            <a:endParaRPr lang="en-US" sz="2000" b="1" dirty="0">
              <a:solidFill>
                <a:schemeClr val="dk1"/>
              </a:solidFill>
              <a:ea typeface="Arial"/>
              <a:cs typeface="Arial"/>
              <a:sym typeface="Arial"/>
            </a:endParaRPr>
          </a:p>
          <a:p>
            <a:pPr>
              <a:buClr>
                <a:schemeClr val="dk1"/>
              </a:buClr>
              <a:buSzPts val="700"/>
            </a:pPr>
            <a:r>
              <a:rPr lang="en-US" sz="2000" dirty="0">
                <a:solidFill>
                  <a:schemeClr val="dk1"/>
                </a:solidFill>
                <a:ea typeface="Arial"/>
                <a:cs typeface="Arial"/>
                <a:sym typeface="Arial"/>
              </a:rPr>
              <a:t>Alumnae Compass – sent </a:t>
            </a:r>
            <a:r>
              <a:rPr lang="en-US" sz="2000" dirty="0">
                <a:effectLst/>
                <a:ea typeface="Calibri" panose="020F0502020204030204" pitchFamily="34" charset="0"/>
                <a:cs typeface="Calibri" panose="020F0502020204030204" pitchFamily="34" charset="0"/>
              </a:rPr>
              <a:t>to all alumnae group officers, RAS, ADC every other month </a:t>
            </a:r>
            <a:r>
              <a:rPr lang="en-US" sz="1600" dirty="0">
                <a:effectLst/>
                <a:ea typeface="Calibri" panose="020F0502020204030204" pitchFamily="34" charset="0"/>
                <a:cs typeface="Calibri" panose="020F0502020204030204" pitchFamily="34" charset="0"/>
              </a:rPr>
              <a:t>(next issue September 23)</a:t>
            </a:r>
            <a:endParaRPr lang="en-US" sz="1600" b="1" dirty="0">
              <a:solidFill>
                <a:schemeClr val="dk1"/>
              </a:solidFill>
              <a:ea typeface="Arial"/>
              <a:cs typeface="Arial"/>
              <a:sym typeface="Arial"/>
            </a:endParaRPr>
          </a:p>
          <a:p>
            <a:pPr>
              <a:buClr>
                <a:schemeClr val="dk1"/>
              </a:buClr>
              <a:buSzPts val="700"/>
            </a:pPr>
            <a:endParaRPr lang="en-US" sz="2000" b="1" dirty="0">
              <a:solidFill>
                <a:schemeClr val="dk1"/>
              </a:solidFill>
              <a:ea typeface="Arial"/>
              <a:cs typeface="Arial"/>
              <a:sym typeface="Arial"/>
            </a:endParaRPr>
          </a:p>
          <a:p>
            <a:pPr>
              <a:buClr>
                <a:schemeClr val="dk1"/>
              </a:buClr>
              <a:buSzPts val="700"/>
            </a:pPr>
            <a:r>
              <a:rPr lang="en-US" sz="2000" dirty="0">
                <a:solidFill>
                  <a:schemeClr val="dk1"/>
                </a:solidFill>
                <a:ea typeface="Arial"/>
                <a:cs typeface="Arial" panose="020B0604020202020204" pitchFamily="34" charset="0"/>
                <a:sym typeface="Arial"/>
              </a:rPr>
              <a:t>Foundation Ritual </a:t>
            </a:r>
            <a:r>
              <a:rPr lang="en-US" sz="2000" b="1" dirty="0">
                <a:solidFill>
                  <a:schemeClr val="dk1"/>
                </a:solidFill>
                <a:ea typeface="Arial"/>
                <a:cs typeface="Arial" panose="020B0604020202020204" pitchFamily="34" charset="0"/>
                <a:sym typeface="Arial"/>
              </a:rPr>
              <a:t>– </a:t>
            </a:r>
            <a:r>
              <a:rPr lang="en-US" sz="2000" dirty="0">
                <a:solidFill>
                  <a:schemeClr val="dk1"/>
                </a:solidFill>
                <a:ea typeface="Arial"/>
                <a:cs typeface="Arial" panose="020B0604020202020204" pitchFamily="34" charset="0"/>
                <a:sym typeface="Arial"/>
              </a:rPr>
              <a:t>brief and can easily be done for even a virtual event </a:t>
            </a:r>
            <a:r>
              <a:rPr lang="en-US" sz="2000" u="sng" dirty="0">
                <a:hlinkClick r:id="rId5"/>
              </a:rPr>
              <a:t>Do Good Foundation Ritual</a:t>
            </a:r>
            <a:r>
              <a:rPr lang="en-US" sz="2000" dirty="0"/>
              <a:t> </a:t>
            </a:r>
          </a:p>
          <a:p>
            <a:pPr>
              <a:buClr>
                <a:schemeClr val="dk1"/>
              </a:buClr>
              <a:buSzPts val="700"/>
            </a:pPr>
            <a:endParaRPr sz="2000" dirty="0">
              <a:solidFill>
                <a:schemeClr val="dk1"/>
              </a:solidFill>
              <a:ea typeface="Arial"/>
              <a:cs typeface="Arial"/>
              <a:sym typeface="Arial"/>
            </a:endParaRPr>
          </a:p>
          <a:p>
            <a:r>
              <a:rPr lang="en-US" sz="2000" dirty="0">
                <a:solidFill>
                  <a:schemeClr val="dk1"/>
                </a:solidFill>
                <a:ea typeface="Arial"/>
                <a:cs typeface="Arial"/>
                <a:sym typeface="Arial"/>
              </a:rPr>
              <a:t>Mary-Michael McClure, Foundation </a:t>
            </a:r>
            <a:r>
              <a:rPr lang="en-US" sz="2000" dirty="0"/>
              <a:t>Chapter Engagement Manager </a:t>
            </a:r>
          </a:p>
          <a:p>
            <a:r>
              <a:rPr lang="en-US" sz="2000" dirty="0">
                <a:solidFill>
                  <a:schemeClr val="dk1"/>
                </a:solidFill>
                <a:ea typeface="Arial"/>
                <a:cs typeface="Arial"/>
                <a:sym typeface="Arial"/>
              </a:rPr>
              <a:t> </a:t>
            </a:r>
            <a:r>
              <a:rPr lang="en-US" sz="2000" u="sng" dirty="0">
                <a:hlinkClick r:id="rId6"/>
              </a:rPr>
              <a:t>mary-michael.mcclure@deltagamma.org </a:t>
            </a:r>
            <a:endParaRPr sz="2000" b="1" dirty="0">
              <a:solidFill>
                <a:schemeClr val="dk1"/>
              </a:solidFill>
              <a:ea typeface="Arial"/>
              <a:cs typeface="Arial"/>
              <a:sym typeface="Arial"/>
            </a:endParaRPr>
          </a:p>
          <a:p>
            <a:pPr>
              <a:buClr>
                <a:schemeClr val="dk1"/>
              </a:buClr>
              <a:buSzPts val="700"/>
            </a:pPr>
            <a:endParaRPr lang="en-US" b="1" dirty="0">
              <a:solidFill>
                <a:schemeClr val="dk1"/>
              </a:solidFill>
              <a:cs typeface="Arial" panose="020B0604020202020204" pitchFamily="34" charset="0"/>
            </a:endParaRPr>
          </a:p>
          <a:p>
            <a:pPr>
              <a:buClr>
                <a:schemeClr val="dk1"/>
              </a:buClr>
              <a:buSzPts val="700"/>
            </a:pPr>
            <a:r>
              <a:rPr lang="en-US" sz="2000" dirty="0">
                <a:solidFill>
                  <a:schemeClr val="dk1"/>
                </a:solidFill>
                <a:cs typeface="Arial" panose="020B0604020202020204" pitchFamily="34" charset="0"/>
              </a:rPr>
              <a:t>DG library – search “Foundation</a:t>
            </a:r>
            <a:r>
              <a:rPr lang="en-US" sz="2000" b="1" dirty="0">
                <a:solidFill>
                  <a:schemeClr val="dk1"/>
                </a:solidFill>
                <a:cs typeface="Arial" panose="020B0604020202020204" pitchFamily="34" charset="0"/>
              </a:rPr>
              <a:t>”</a:t>
            </a:r>
          </a:p>
          <a:p>
            <a:pPr marL="428625" indent="-317500">
              <a:buClr>
                <a:schemeClr val="dk1"/>
              </a:buClr>
              <a:buSzPts val="700"/>
            </a:pPr>
            <a:endParaRPr sz="1750" dirty="0">
              <a:solidFill>
                <a:schemeClr val="dk1"/>
              </a:solidFill>
              <a:latin typeface="Arial"/>
              <a:ea typeface="Arial"/>
              <a:cs typeface="Arial"/>
              <a:sym typeface="Arial"/>
            </a:endParaRPr>
          </a:p>
          <a:p>
            <a:pPr marL="428625" indent="-317500">
              <a:buClr>
                <a:schemeClr val="dk1"/>
              </a:buClr>
              <a:buSzPts val="700"/>
            </a:pPr>
            <a:endParaRPr sz="1750" dirty="0">
              <a:solidFill>
                <a:schemeClr val="dk1"/>
              </a:solidFill>
              <a:latin typeface="Arial"/>
              <a:ea typeface="Arial"/>
              <a:cs typeface="Arial"/>
              <a:sym typeface="Arial"/>
            </a:endParaRPr>
          </a:p>
        </p:txBody>
      </p:sp>
      <p:pic>
        <p:nvPicPr>
          <p:cNvPr id="95" name="Google Shape;95;p16" descr="A picture containing plate&#10;&#10;Description automatically generated"/>
          <p:cNvPicPr preferRelativeResize="0"/>
          <p:nvPr/>
        </p:nvPicPr>
        <p:blipFill rotWithShape="1">
          <a:blip r:embed="rId7">
            <a:alphaModFix/>
          </a:blip>
          <a:srcRect/>
          <a:stretch/>
        </p:blipFill>
        <p:spPr>
          <a:xfrm>
            <a:off x="10234976" y="5390367"/>
            <a:ext cx="868825" cy="130517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88</TotalTime>
  <Words>430</Words>
  <Application>Microsoft Office PowerPoint</Application>
  <PresentationFormat>Widescreen</PresentationFormat>
  <Paragraphs>110</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Aptos Display</vt:lpstr>
      <vt:lpstr>Arial</vt:lpstr>
      <vt:lpstr>Calibri</vt:lpstr>
      <vt:lpstr>Georgia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Furr</dc:creator>
  <cp:lastModifiedBy>Kim Castelo</cp:lastModifiedBy>
  <cp:revision>3</cp:revision>
  <dcterms:created xsi:type="dcterms:W3CDTF">2025-09-05T15:43:31Z</dcterms:created>
  <dcterms:modified xsi:type="dcterms:W3CDTF">2025-09-30T15:24:52Z</dcterms:modified>
</cp:coreProperties>
</file>